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9" r:id="rId4"/>
    <p:sldId id="258" r:id="rId5"/>
    <p:sldId id="288" r:id="rId6"/>
    <p:sldId id="259" r:id="rId7"/>
    <p:sldId id="260" r:id="rId8"/>
    <p:sldId id="261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90" r:id="rId17"/>
    <p:sldId id="269" r:id="rId18"/>
    <p:sldId id="273" r:id="rId19"/>
    <p:sldId id="274" r:id="rId20"/>
    <p:sldId id="276" r:id="rId21"/>
    <p:sldId id="275" r:id="rId22"/>
    <p:sldId id="27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3" r:id="rId31"/>
    <p:sldId id="284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7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6CFC-60B1-DE49-B698-275A492B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1499B-6916-A542-8C72-22C2395B1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939D5-5AFC-EB45-AB2B-7301E511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C90D-D5AE-3648-AFAC-A99C578C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55C0-5923-4F4B-9DEC-848D1D13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1D45-6FF8-3F4E-B3EF-FB7A922F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B91F0-5A7C-AE4C-BADE-DDF9B99EC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92C3-80DD-A345-8FE9-D1D5C89B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B60EA-8F07-B34B-A79A-AEAB5B22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7C6A-2482-FB44-A46B-914DE298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7F211-EF3D-654B-BDBB-00A80542A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50B57-FF0B-EF42-A109-3686F42FD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945-35F0-9540-B5F1-64AF934F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791E7-022E-3F49-A69E-14EE5625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7B797-DFA7-E14D-BB88-674B7C48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9DCC-738C-614E-BED3-B21CE60D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349A-22D9-484F-BE22-04CF0C3A6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FE11D-86EE-4149-B3F6-C9530A41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E9A3D-2502-0C4F-9AD1-1037B081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077A9-BE9B-2E4D-AAF6-EF8C7607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9EB3-19F4-5E46-8934-7200A94D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0A2A-FC6B-754E-8BD9-A79DE3381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238F0-F35D-2947-A60E-DCCA1056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4BC6-8DC6-3243-A505-2B6C4D37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AF468-EEC6-894B-9925-F42F580D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929F-1615-EB43-AAC0-650D2184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2D48-EDC3-B34F-AA0D-9D5CC0E63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5E43D-A9B2-A146-AE73-35C2832F3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33F2E-36B1-E845-92E5-11611883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FC0-80A3-3E4A-A19A-F79593D2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8B98D-C9B8-6C42-858B-21E94B90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75E9-487D-CF44-9E46-0272B2F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B4A4C-494E-B149-9D24-589678068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BD453-ABB3-E743-8DFA-FF8741960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D1282-2DE5-164F-8485-3BB03289F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D6A36-46EC-0544-AFFC-6242EA726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7969C-19A8-D44C-A0F2-AAB40A95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92A49-EC67-4343-83DC-26FBC7BC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AC4B8-EB88-BB4B-9C10-08487D0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2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006E-00FF-D54E-BFF7-3E7B57E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E4D27-2AAB-384F-A37C-7E7DD17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42F5E-3540-7646-B3BC-750F2D15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C619A-1EDC-7944-A0E5-F05F1B08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8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8A918-A0C8-6543-95FA-9D3A08BF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1234E-D203-9D49-A7E7-1DEBA1F1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9CB93-1CBB-DB48-9575-7E36D67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9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BCCA-C03B-1349-921F-34A51CE9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60DF-785B-0E4E-968B-3127BB173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3B46D-0624-BA46-9E39-E9A05EF53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1118-0E82-354F-BD01-2D4CA4F3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982E9-44AC-8E46-A8E1-90527F49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740B-24F1-4A45-B54A-646BC7A4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5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D3C5-05F4-514E-8212-EAB1A23A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594DC-206C-4A40-84AC-CA37C9248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DA8FC-68FB-964F-9371-D11A286B3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E0FDF-D487-4846-A35E-295EA786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8AA3A-1BD3-5C48-948E-FC23D0F1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CFAAF-BFCD-C54E-B5FE-B5E0AEAA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5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08F9E-A1CA-2640-8F34-EC526EB3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AEF95-C241-2142-9545-674D190B7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93F6-CD50-6C44-B512-6CFC77476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EB37E-C06A-8649-BE0F-0EBB47C45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BA4A-967A-444C-B8CA-7739EBCF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0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9AA40A-DCC4-9640-8390-4479C69F0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0754"/>
            <a:ext cx="9144000" cy="920587"/>
          </a:xfrm>
        </p:spPr>
        <p:txBody>
          <a:bodyPr>
            <a:normAutofit/>
          </a:bodyPr>
          <a:lstStyle/>
          <a:p>
            <a:r>
              <a:rPr lang="en-US" dirty="0"/>
              <a:t>Comparing Accuracy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B9E36F-74EF-9745-9D01-FB8E540AF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6402" y="1991163"/>
            <a:ext cx="4079193" cy="193563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600" dirty="0"/>
              <a:t>Probabilistic Scoring </a:t>
            </a:r>
          </a:p>
          <a:p>
            <a:r>
              <a:rPr lang="en-US" sz="3600" dirty="0"/>
              <a:t>vs </a:t>
            </a:r>
          </a:p>
          <a:p>
            <a:r>
              <a:rPr lang="en-US" sz="3600" dirty="0"/>
              <a:t>Traditional Scoring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10D9-029F-DE47-915C-4019BABA8703}"/>
              </a:ext>
            </a:extLst>
          </p:cNvPr>
          <p:cNvSpPr txBox="1"/>
          <p:nvPr/>
        </p:nvSpPr>
        <p:spPr>
          <a:xfrm>
            <a:off x="4882813" y="4296622"/>
            <a:ext cx="2426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consulting project for </a:t>
            </a:r>
          </a:p>
          <a:p>
            <a:pPr algn="ctr"/>
            <a:r>
              <a:rPr lang="en-US" dirty="0"/>
              <a:t>Alan Malik, PhD </a:t>
            </a:r>
          </a:p>
          <a:p>
            <a:pPr algn="ctr"/>
            <a:r>
              <a:rPr lang="en-US" dirty="0"/>
              <a:t>Patient Tools,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998F3-1041-6C4D-8B9D-1CBE00ACD2AC}"/>
              </a:ext>
            </a:extLst>
          </p:cNvPr>
          <p:cNvSpPr txBox="1"/>
          <p:nvPr/>
        </p:nvSpPr>
        <p:spPr>
          <a:xfrm>
            <a:off x="5505900" y="5589774"/>
            <a:ext cx="11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Panter</a:t>
            </a:r>
          </a:p>
        </p:txBody>
      </p:sp>
    </p:spTree>
    <p:extLst>
      <p:ext uri="{BB962C8B-B14F-4D97-AF65-F5344CB8AC3E}">
        <p14:creationId xmlns:p14="http://schemas.microsoft.com/office/powerpoint/2010/main" val="91529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472C7-1E57-BA4A-92BF-480877EDEB00}"/>
              </a:ext>
            </a:extLst>
          </p:cNvPr>
          <p:cNvSpPr txBox="1"/>
          <p:nvPr/>
        </p:nvSpPr>
        <p:spPr>
          <a:xfrm>
            <a:off x="3884497" y="2659559"/>
            <a:ext cx="4423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Solution Principles</a:t>
            </a:r>
          </a:p>
        </p:txBody>
      </p:sp>
    </p:spTree>
    <p:extLst>
      <p:ext uri="{BB962C8B-B14F-4D97-AF65-F5344CB8AC3E}">
        <p14:creationId xmlns:p14="http://schemas.microsoft.com/office/powerpoint/2010/main" val="3324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34246-6909-B24B-AC91-C9CED8C2AA50}"/>
              </a:ext>
            </a:extLst>
          </p:cNvPr>
          <p:cNvSpPr txBox="1"/>
          <p:nvPr/>
        </p:nvSpPr>
        <p:spPr>
          <a:xfrm>
            <a:off x="3672432" y="105722"/>
            <a:ext cx="447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Measuring Accuracy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9E792-22A8-7E4C-A4D4-615998774810}"/>
              </a:ext>
            </a:extLst>
          </p:cNvPr>
          <p:cNvGrpSpPr/>
          <p:nvPr/>
        </p:nvGrpSpPr>
        <p:grpSpPr>
          <a:xfrm>
            <a:off x="1715512" y="976007"/>
            <a:ext cx="8909327" cy="1130822"/>
            <a:chOff x="176513" y="1048835"/>
            <a:chExt cx="8909327" cy="11308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A20B6E-B003-FD40-9E3A-D3946D555A23}"/>
                </a:ext>
              </a:extLst>
            </p:cNvPr>
            <p:cNvSpPr txBox="1"/>
            <p:nvPr/>
          </p:nvSpPr>
          <p:spPr>
            <a:xfrm>
              <a:off x="176513" y="1319002"/>
              <a:ext cx="1751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Accuracy =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29F563-0066-834A-AFFE-180C346590F0}"/>
                </a:ext>
              </a:extLst>
            </p:cNvPr>
            <p:cNvSpPr txBox="1"/>
            <p:nvPr/>
          </p:nvSpPr>
          <p:spPr>
            <a:xfrm>
              <a:off x="2582653" y="1117199"/>
              <a:ext cx="3132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# correctly classified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AAD243-F1D1-CF40-A404-B71736A3D1CE}"/>
                </a:ext>
              </a:extLst>
            </p:cNvPr>
            <p:cNvCxnSpPr>
              <a:cxnSpLocks/>
            </p:cNvCxnSpPr>
            <p:nvPr/>
          </p:nvCxnSpPr>
          <p:spPr>
            <a:xfrm>
              <a:off x="2017498" y="1640419"/>
              <a:ext cx="42112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A653F-AA8D-054B-A8E9-004B80F34CD2}"/>
                </a:ext>
              </a:extLst>
            </p:cNvPr>
            <p:cNvSpPr txBox="1"/>
            <p:nvPr/>
          </p:nvSpPr>
          <p:spPr>
            <a:xfrm>
              <a:off x="1927955" y="1656437"/>
              <a:ext cx="4442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# of classifications attempted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7FAC76-5C2B-7248-8F11-A74911F165CE}"/>
                </a:ext>
              </a:extLst>
            </p:cNvPr>
            <p:cNvSpPr txBox="1"/>
            <p:nvPr/>
          </p:nvSpPr>
          <p:spPr>
            <a:xfrm>
              <a:off x="6318303" y="132483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A7B0C3-14DE-1F4A-8172-B5885B39FB4A}"/>
                    </a:ext>
                  </a:extLst>
                </p:cNvPr>
                <p:cNvSpPr txBox="1"/>
                <p:nvPr/>
              </p:nvSpPr>
              <p:spPr>
                <a:xfrm>
                  <a:off x="6682505" y="1048835"/>
                  <a:ext cx="2403335" cy="1130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A7B0C3-14DE-1F4A-8172-B5885B39F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505" y="1048835"/>
                  <a:ext cx="2403335" cy="1130822"/>
                </a:xfrm>
                <a:prstGeom prst="rect">
                  <a:avLst/>
                </a:prstGeom>
                <a:blipFill>
                  <a:blip r:embed="rId2"/>
                  <a:stretch>
                    <a:fillRect l="-27225" t="-100000" b="-15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1FBFC4-24E7-1F4A-B7E5-5E69FC98566A}"/>
              </a:ext>
            </a:extLst>
          </p:cNvPr>
          <p:cNvSpPr txBox="1"/>
          <p:nvPr/>
        </p:nvSpPr>
        <p:spPr>
          <a:xfrm>
            <a:off x="682331" y="2230220"/>
            <a:ext cx="1265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611EA7-4BFF-0543-8828-E7C6CE4A1C1B}"/>
                  </a:ext>
                </a:extLst>
              </p:cNvPr>
              <p:cNvSpPr txBox="1"/>
              <p:nvPr/>
            </p:nvSpPr>
            <p:spPr>
              <a:xfrm>
                <a:off x="1213806" y="2876830"/>
                <a:ext cx="10244343" cy="3473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 = # of classifications made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 is a validation measure for observation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model outcome (classification) for observation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611EA7-4BFF-0543-8828-E7C6CE4A1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806" y="2876830"/>
                <a:ext cx="10244343" cy="3473067"/>
              </a:xfrm>
              <a:prstGeom prst="rect">
                <a:avLst/>
              </a:prstGeom>
              <a:blipFill>
                <a:blip r:embed="rId3"/>
                <a:stretch>
                  <a:fillRect l="-1241" b="-85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8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08395-4A08-B44A-B631-20A69CA54CE3}"/>
              </a:ext>
            </a:extLst>
          </p:cNvPr>
          <p:cNvSpPr txBox="1"/>
          <p:nvPr/>
        </p:nvSpPr>
        <p:spPr>
          <a:xfrm>
            <a:off x="3746895" y="64736"/>
            <a:ext cx="4851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77507-B327-6B45-947E-1B781E8672CE}"/>
                  </a:ext>
                </a:extLst>
              </p:cNvPr>
              <p:cNvSpPr txBox="1"/>
              <p:nvPr/>
            </p:nvSpPr>
            <p:spPr>
              <a:xfrm>
                <a:off x="133629" y="3364943"/>
                <a:ext cx="339702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Accuracy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77507-B327-6B45-947E-1B781E867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9" y="3364943"/>
                <a:ext cx="3397020" cy="523220"/>
              </a:xfrm>
              <a:prstGeom prst="rect">
                <a:avLst/>
              </a:prstGeom>
              <a:blipFill>
                <a:blip r:embed="rId2"/>
                <a:stretch>
                  <a:fillRect l="-3717" t="-11628" r="-743" b="-2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369B69-25F3-AB4B-B3F0-759D3E41D184}"/>
              </a:ext>
            </a:extLst>
          </p:cNvPr>
          <p:cNvCxnSpPr>
            <a:cxnSpLocks/>
          </p:cNvCxnSpPr>
          <p:nvPr/>
        </p:nvCxnSpPr>
        <p:spPr>
          <a:xfrm flipV="1">
            <a:off x="3398655" y="3236849"/>
            <a:ext cx="558350" cy="315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8F790-987B-5A45-8183-FBA20D5D7870}"/>
              </a:ext>
            </a:extLst>
          </p:cNvPr>
          <p:cNvCxnSpPr>
            <a:cxnSpLocks/>
          </p:cNvCxnSpPr>
          <p:nvPr/>
        </p:nvCxnSpPr>
        <p:spPr>
          <a:xfrm>
            <a:off x="3398655" y="3722891"/>
            <a:ext cx="558350" cy="315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908CA-9687-8C43-855A-D448E3B8DCBE}"/>
                  </a:ext>
                </a:extLst>
              </p:cNvPr>
              <p:cNvSpPr txBox="1"/>
              <p:nvPr/>
            </p:nvSpPr>
            <p:spPr>
              <a:xfrm>
                <a:off x="4094571" y="2761396"/>
                <a:ext cx="2670372" cy="8925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400" dirty="0"/>
                  <a:t>is created by the model used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908CA-9687-8C43-855A-D448E3B8D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71" y="2761396"/>
                <a:ext cx="2670372" cy="892552"/>
              </a:xfrm>
              <a:prstGeom prst="rect">
                <a:avLst/>
              </a:prstGeom>
              <a:blipFill>
                <a:blip r:embed="rId3"/>
                <a:stretch>
                  <a:fillRect t="-2740" r="-4225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60D3A-97C9-9F48-87C9-684918FAD71A}"/>
                  </a:ext>
                </a:extLst>
              </p:cNvPr>
              <p:cNvSpPr txBox="1"/>
              <p:nvPr/>
            </p:nvSpPr>
            <p:spPr>
              <a:xfrm>
                <a:off x="4094572" y="3722891"/>
                <a:ext cx="2670372" cy="8925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400" dirty="0"/>
                  <a:t>is </a:t>
                </a:r>
                <a:r>
                  <a:rPr lang="en-US" sz="2400" i="1" dirty="0"/>
                  <a:t>generally</a:t>
                </a:r>
                <a:r>
                  <a:rPr lang="en-US" sz="2400" dirty="0"/>
                  <a:t> in the data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60D3A-97C9-9F48-87C9-684918FA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72" y="3722891"/>
                <a:ext cx="2670372" cy="89255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F6C53-B494-954D-A61E-EF135087D8DD}"/>
              </a:ext>
            </a:extLst>
          </p:cNvPr>
          <p:cNvSpPr txBox="1"/>
          <p:nvPr/>
        </p:nvSpPr>
        <p:spPr>
          <a:xfrm>
            <a:off x="3530649" y="1012594"/>
            <a:ext cx="29884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to compare two models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21A68-B216-C149-8C94-66AC867A0912}"/>
              </a:ext>
            </a:extLst>
          </p:cNvPr>
          <p:cNvCxnSpPr>
            <a:cxnSpLocks/>
          </p:cNvCxnSpPr>
          <p:nvPr/>
        </p:nvCxnSpPr>
        <p:spPr>
          <a:xfrm flipV="1">
            <a:off x="4846851" y="2009317"/>
            <a:ext cx="0" cy="593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7AFE4C-CDC4-6B42-B940-75D3C4AA324E}"/>
              </a:ext>
            </a:extLst>
          </p:cNvPr>
          <p:cNvSpPr txBox="1"/>
          <p:nvPr/>
        </p:nvSpPr>
        <p:spPr>
          <a:xfrm>
            <a:off x="2767339" y="5373597"/>
            <a:ext cx="415902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NOPE, not this time.</a:t>
            </a:r>
          </a:p>
          <a:p>
            <a:pPr algn="ctr"/>
            <a:r>
              <a:rPr lang="en-US" sz="2400" dirty="0"/>
              <a:t>Simulate suitable validation sets using provided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20163B-5DFB-0744-A8DB-F2E0A500E950}"/>
              </a:ext>
            </a:extLst>
          </p:cNvPr>
          <p:cNvCxnSpPr>
            <a:cxnSpLocks/>
          </p:cNvCxnSpPr>
          <p:nvPr/>
        </p:nvCxnSpPr>
        <p:spPr>
          <a:xfrm>
            <a:off x="4846851" y="4729217"/>
            <a:ext cx="0" cy="530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9B19E-2399-BE42-9602-A6CD33E8B709}"/>
                  </a:ext>
                </a:extLst>
              </p:cNvPr>
              <p:cNvSpPr txBox="1"/>
              <p:nvPr/>
            </p:nvSpPr>
            <p:spPr>
              <a:xfrm>
                <a:off x="8083943" y="834177"/>
                <a:ext cx="3819442" cy="83099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Calculate two accuracy values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used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9B19E-2399-BE42-9602-A6CD33E8B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943" y="834177"/>
                <a:ext cx="3819442" cy="830997"/>
              </a:xfrm>
              <a:prstGeom prst="rect">
                <a:avLst/>
              </a:prstGeom>
              <a:blipFill>
                <a:blip r:embed="rId5"/>
                <a:stretch>
                  <a:fillRect t="-5970" b="-1343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9E0C57-79F0-5E4D-BFB6-FAD77B4595C4}"/>
              </a:ext>
            </a:extLst>
          </p:cNvPr>
          <p:cNvCxnSpPr>
            <a:cxnSpLocks/>
          </p:cNvCxnSpPr>
          <p:nvPr/>
        </p:nvCxnSpPr>
        <p:spPr>
          <a:xfrm flipV="1">
            <a:off x="6575749" y="1277307"/>
            <a:ext cx="1451550" cy="138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4F68DC-228A-C840-86B8-9B516ADE58FF}"/>
                  </a:ext>
                </a:extLst>
              </p:cNvPr>
              <p:cNvSpPr txBox="1"/>
              <p:nvPr/>
            </p:nvSpPr>
            <p:spPr>
              <a:xfrm>
                <a:off x="7214346" y="2165204"/>
                <a:ext cx="1990865" cy="4629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4F68DC-228A-C840-86B8-9B516ADE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46" y="2165204"/>
                <a:ext cx="1990865" cy="462947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DE53C-6EF5-3046-944F-D24A341F4AA5}"/>
                  </a:ext>
                </a:extLst>
              </p:cNvPr>
              <p:cNvSpPr txBox="1"/>
              <p:nvPr/>
            </p:nvSpPr>
            <p:spPr>
              <a:xfrm>
                <a:off x="9521565" y="2144301"/>
                <a:ext cx="2079672" cy="4838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𝑃𝑠𝑐𝑜𝑟𝑒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DE53C-6EF5-3046-944F-D24A341F4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565" y="2144301"/>
                <a:ext cx="2079672" cy="483850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FEC4B2-F5D1-2046-8D8D-B80C4A83D3ED}"/>
              </a:ext>
            </a:extLst>
          </p:cNvPr>
          <p:cNvCxnSpPr>
            <a:cxnSpLocks/>
          </p:cNvCxnSpPr>
          <p:nvPr/>
        </p:nvCxnSpPr>
        <p:spPr>
          <a:xfrm flipH="1" flipV="1">
            <a:off x="8445104" y="5557827"/>
            <a:ext cx="428415" cy="205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D88A49-9FD4-2444-BD89-1EE1CD27B915}"/>
              </a:ext>
            </a:extLst>
          </p:cNvPr>
          <p:cNvCxnSpPr>
            <a:cxnSpLocks/>
          </p:cNvCxnSpPr>
          <p:nvPr/>
        </p:nvCxnSpPr>
        <p:spPr>
          <a:xfrm>
            <a:off x="9963514" y="1726787"/>
            <a:ext cx="564224" cy="385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4508B0-EE84-124A-B714-9E75AFA9794B}"/>
              </a:ext>
            </a:extLst>
          </p:cNvPr>
          <p:cNvCxnSpPr>
            <a:cxnSpLocks/>
          </p:cNvCxnSpPr>
          <p:nvPr/>
        </p:nvCxnSpPr>
        <p:spPr>
          <a:xfrm>
            <a:off x="7000297" y="6080467"/>
            <a:ext cx="1027002" cy="142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365D5D-C495-D04C-A592-0327EA556747}"/>
                  </a:ext>
                </a:extLst>
              </p:cNvPr>
              <p:cNvSpPr txBox="1"/>
              <p:nvPr/>
            </p:nvSpPr>
            <p:spPr>
              <a:xfrm>
                <a:off x="8101233" y="5807276"/>
                <a:ext cx="3819442" cy="83099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Calculate accuracy using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365D5D-C495-D04C-A592-0327EA556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33" y="5807276"/>
                <a:ext cx="3819442" cy="830997"/>
              </a:xfrm>
              <a:prstGeom prst="rect">
                <a:avLst/>
              </a:prstGeom>
              <a:blipFill>
                <a:blip r:embed="rId8"/>
                <a:stretch>
                  <a:fillRect t="-4412" b="-11765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F6FC1F-1B3B-2141-B80D-8CDD7D588045}"/>
                  </a:ext>
                </a:extLst>
              </p:cNvPr>
              <p:cNvSpPr txBox="1"/>
              <p:nvPr/>
            </p:nvSpPr>
            <p:spPr>
              <a:xfrm>
                <a:off x="7294368" y="4946539"/>
                <a:ext cx="1579150" cy="5624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F6FC1F-1B3B-2141-B80D-8CDD7D588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68" y="4946539"/>
                <a:ext cx="1579150" cy="562462"/>
              </a:xfrm>
              <a:prstGeom prst="rect">
                <a:avLst/>
              </a:prstGeom>
              <a:blipFill>
                <a:blip r:embed="rId9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6009E5D5-AAAC-F846-847A-4EF08D965851}"/>
              </a:ext>
            </a:extLst>
          </p:cNvPr>
          <p:cNvSpPr txBox="1"/>
          <p:nvPr/>
        </p:nvSpPr>
        <p:spPr>
          <a:xfrm>
            <a:off x="8885526" y="491530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A6DE1F-CED8-5F46-BE3C-9F24A9066683}"/>
                  </a:ext>
                </a:extLst>
              </p:cNvPr>
              <p:cNvSpPr txBox="1"/>
              <p:nvPr/>
            </p:nvSpPr>
            <p:spPr>
              <a:xfrm>
                <a:off x="9306023" y="4935835"/>
                <a:ext cx="1579150" cy="5624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(7)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A6DE1F-CED8-5F46-BE3C-9F24A906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023" y="4935835"/>
                <a:ext cx="1579150" cy="562462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1DA02C-D705-324D-B7AB-054E6A6BF1D0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9734719" y="5498297"/>
            <a:ext cx="360879" cy="298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421FDAB-635F-FA41-A022-81CEACDB54BB}"/>
                  </a:ext>
                </a:extLst>
              </p:cNvPr>
              <p:cNvSpPr txBox="1"/>
              <p:nvPr/>
            </p:nvSpPr>
            <p:spPr>
              <a:xfrm>
                <a:off x="7214346" y="3017069"/>
                <a:ext cx="4431470" cy="557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𝑠𝑢𝑚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𝑃𝑠𝑐𝑜𝑟𝑒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421FDAB-635F-FA41-A022-81CEACDB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46" y="3017069"/>
                <a:ext cx="4431470" cy="557653"/>
              </a:xfrm>
              <a:prstGeom prst="rect">
                <a:avLst/>
              </a:prstGeom>
              <a:blipFill>
                <a:blip r:embed="rId11"/>
                <a:stretch>
                  <a:fillRect l="-855" b="-1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34538191-5E89-D049-97C7-73DEE5389376}"/>
              </a:ext>
            </a:extLst>
          </p:cNvPr>
          <p:cNvSpPr txBox="1"/>
          <p:nvPr/>
        </p:nvSpPr>
        <p:spPr>
          <a:xfrm rot="5400000">
            <a:off x="9116358" y="353416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3F45BD-57F8-2249-86B2-F91BDA0C04B8}"/>
              </a:ext>
            </a:extLst>
          </p:cNvPr>
          <p:cNvCxnSpPr>
            <a:cxnSpLocks/>
          </p:cNvCxnSpPr>
          <p:nvPr/>
        </p:nvCxnSpPr>
        <p:spPr>
          <a:xfrm flipH="1">
            <a:off x="8171607" y="1709097"/>
            <a:ext cx="781933" cy="449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6D5D2E-E5BB-B841-A806-A60192FDD46D}"/>
                  </a:ext>
                </a:extLst>
              </p:cNvPr>
              <p:cNvSpPr txBox="1"/>
              <p:nvPr/>
            </p:nvSpPr>
            <p:spPr>
              <a:xfrm>
                <a:off x="7214346" y="3899261"/>
                <a:ext cx="4399409" cy="557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𝑠𝑢𝑚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𝑃𝑠𝑐𝑜𝑟𝑒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6D5D2E-E5BB-B841-A806-A60192FDD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46" y="3899261"/>
                <a:ext cx="4399409" cy="557653"/>
              </a:xfrm>
              <a:prstGeom prst="rect">
                <a:avLst/>
              </a:prstGeom>
              <a:blipFill>
                <a:blip r:embed="rId12"/>
                <a:stretch>
                  <a:fillRect l="-862" b="-173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8DCC17-4C27-1441-BCA1-A5F79E91ADD9}"/>
              </a:ext>
            </a:extLst>
          </p:cNvPr>
          <p:cNvCxnSpPr>
            <a:cxnSpLocks/>
          </p:cNvCxnSpPr>
          <p:nvPr/>
        </p:nvCxnSpPr>
        <p:spPr>
          <a:xfrm>
            <a:off x="8194428" y="2651908"/>
            <a:ext cx="250676" cy="316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793850-4E70-AD44-B4C9-604375A64462}"/>
              </a:ext>
            </a:extLst>
          </p:cNvPr>
          <p:cNvCxnSpPr>
            <a:cxnSpLocks/>
          </p:cNvCxnSpPr>
          <p:nvPr/>
        </p:nvCxnSpPr>
        <p:spPr>
          <a:xfrm flipH="1">
            <a:off x="10721947" y="2651908"/>
            <a:ext cx="152100" cy="363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7FE31F6-E8C4-EE46-9337-E06393C325E7}"/>
              </a:ext>
            </a:extLst>
          </p:cNvPr>
          <p:cNvCxnSpPr>
            <a:cxnSpLocks/>
          </p:cNvCxnSpPr>
          <p:nvPr/>
        </p:nvCxnSpPr>
        <p:spPr>
          <a:xfrm flipH="1" flipV="1">
            <a:off x="9645706" y="4483178"/>
            <a:ext cx="89012" cy="421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1C6D024C-F8EF-824E-B080-62112AFA113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22421" y="3904024"/>
            <a:ext cx="1639940" cy="440721"/>
          </a:xfrm>
          <a:prstGeom prst="curvedConnector4">
            <a:avLst>
              <a:gd name="adj1" fmla="val 12386"/>
              <a:gd name="adj2" fmla="val 1812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9478C4D-AB4C-5E40-8813-C5DF1F8DB708}"/>
              </a:ext>
            </a:extLst>
          </p:cNvPr>
          <p:cNvSpPr/>
          <p:nvPr/>
        </p:nvSpPr>
        <p:spPr>
          <a:xfrm>
            <a:off x="7161451" y="2935875"/>
            <a:ext cx="4508641" cy="1623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98B16-F10A-FC42-BA1A-047773C106FC}"/>
              </a:ext>
            </a:extLst>
          </p:cNvPr>
          <p:cNvSpPr txBox="1"/>
          <p:nvPr/>
        </p:nvSpPr>
        <p:spPr>
          <a:xfrm>
            <a:off x="1559208" y="-65792"/>
            <a:ext cx="8607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Evaluating Training Set Size Dependency 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2D722FFF-051C-DA43-B4E5-76817177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04" y="1748245"/>
            <a:ext cx="5284512" cy="3361509"/>
          </a:xfrm>
          <a:prstGeom prst="rect">
            <a:avLst/>
          </a:prstGeom>
        </p:spPr>
      </p:pic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490DA9EC-04BB-4642-A990-C2B6E708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69" y="1748245"/>
            <a:ext cx="4967691" cy="336150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6DB9B67-1A0C-5947-9C06-8D2D5E8AC4B0}"/>
              </a:ext>
            </a:extLst>
          </p:cNvPr>
          <p:cNvSpPr/>
          <p:nvPr/>
        </p:nvSpPr>
        <p:spPr>
          <a:xfrm>
            <a:off x="521991" y="1748245"/>
            <a:ext cx="202300" cy="336150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9EE79CC-F4D9-8648-8465-899CD2D52314}"/>
              </a:ext>
            </a:extLst>
          </p:cNvPr>
          <p:cNvSpPr/>
          <p:nvPr/>
        </p:nvSpPr>
        <p:spPr>
          <a:xfrm>
            <a:off x="6731225" y="1748245"/>
            <a:ext cx="202300" cy="336150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B5CB8-2C6F-644E-9404-6C069EF68994}"/>
              </a:ext>
            </a:extLst>
          </p:cNvPr>
          <p:cNvSpPr txBox="1"/>
          <p:nvPr/>
        </p:nvSpPr>
        <p:spPr>
          <a:xfrm>
            <a:off x="-31205" y="3175700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F2465-A5FF-0843-AC36-067F133ABE6D}"/>
              </a:ext>
            </a:extLst>
          </p:cNvPr>
          <p:cNvSpPr txBox="1"/>
          <p:nvPr/>
        </p:nvSpPr>
        <p:spPr>
          <a:xfrm>
            <a:off x="6161792" y="3175701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D888F-7DEE-2244-B1E0-F5A8D7F58783}"/>
              </a:ext>
            </a:extLst>
          </p:cNvPr>
          <p:cNvGrpSpPr/>
          <p:nvPr/>
        </p:nvGrpSpPr>
        <p:grpSpPr>
          <a:xfrm>
            <a:off x="161842" y="5187671"/>
            <a:ext cx="5231865" cy="1083832"/>
            <a:chOff x="1005398" y="5187671"/>
            <a:chExt cx="4438750" cy="1083832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D281EFB-B883-894A-ADB5-E3725351C966}"/>
                </a:ext>
              </a:extLst>
            </p:cNvPr>
            <p:cNvSpPr/>
            <p:nvPr/>
          </p:nvSpPr>
          <p:spPr>
            <a:xfrm rot="16200000">
              <a:off x="3828327" y="4087943"/>
              <a:ext cx="202300" cy="240175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B9B38-9E81-FE4C-8E5A-66166B173FB9}"/>
                </a:ext>
              </a:extLst>
            </p:cNvPr>
            <p:cNvSpPr txBox="1"/>
            <p:nvPr/>
          </p:nvSpPr>
          <p:spPr>
            <a:xfrm>
              <a:off x="1005398" y="5356552"/>
              <a:ext cx="17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Training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91E99C-ADAA-F64A-8ACD-D06905AC6F61}"/>
                    </a:ext>
                  </a:extLst>
                </p:cNvPr>
                <p:cNvSpPr txBox="1"/>
                <p:nvPr/>
              </p:nvSpPr>
              <p:spPr>
                <a:xfrm>
                  <a:off x="2379976" y="5467885"/>
                  <a:ext cx="3064172" cy="803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=3∗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91E99C-ADAA-F64A-8ACD-D06905AC6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76" y="5467885"/>
                  <a:ext cx="3064172" cy="803618"/>
                </a:xfrm>
                <a:prstGeom prst="rect">
                  <a:avLst/>
                </a:prstGeom>
                <a:blipFill>
                  <a:blip r:embed="rId4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AD34BB-C9FA-6D49-8471-117636ED20BA}"/>
              </a:ext>
            </a:extLst>
          </p:cNvPr>
          <p:cNvGrpSpPr/>
          <p:nvPr/>
        </p:nvGrpSpPr>
        <p:grpSpPr>
          <a:xfrm>
            <a:off x="6534892" y="5170081"/>
            <a:ext cx="4925762" cy="1143885"/>
            <a:chOff x="800590" y="5127618"/>
            <a:chExt cx="4179050" cy="1143885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5D4BDE62-3F92-CD46-B41D-438292D0C744}"/>
                </a:ext>
              </a:extLst>
            </p:cNvPr>
            <p:cNvSpPr/>
            <p:nvPr/>
          </p:nvSpPr>
          <p:spPr>
            <a:xfrm rot="16200000">
              <a:off x="3292831" y="4027890"/>
              <a:ext cx="202300" cy="240175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6C7CEA-0388-9041-A919-CB91E94FE28B}"/>
                </a:ext>
              </a:extLst>
            </p:cNvPr>
            <p:cNvSpPr txBox="1"/>
            <p:nvPr/>
          </p:nvSpPr>
          <p:spPr>
            <a:xfrm>
              <a:off x="800590" y="5382826"/>
              <a:ext cx="17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Training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BC38BB-775E-1E49-81CE-FD677C9F7AA7}"/>
                    </a:ext>
                  </a:extLst>
                </p:cNvPr>
                <p:cNvSpPr txBox="1"/>
                <p:nvPr/>
              </p:nvSpPr>
              <p:spPr>
                <a:xfrm>
                  <a:off x="2379976" y="5467885"/>
                  <a:ext cx="2599664" cy="803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=4∗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BC38BB-775E-1E49-81CE-FD677C9F7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76" y="5467885"/>
                  <a:ext cx="2599664" cy="803618"/>
                </a:xfrm>
                <a:prstGeom prst="rect">
                  <a:avLst/>
                </a:prstGeom>
                <a:blipFill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5DB922-DB43-0E4B-9014-033379AFC8E9}"/>
              </a:ext>
            </a:extLst>
          </p:cNvPr>
          <p:cNvGrpSpPr/>
          <p:nvPr/>
        </p:nvGrpSpPr>
        <p:grpSpPr>
          <a:xfrm>
            <a:off x="7136558" y="829526"/>
            <a:ext cx="4917993" cy="830997"/>
            <a:chOff x="7136558" y="829526"/>
            <a:chExt cx="4917993" cy="830997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8FE4E70A-B65D-B944-8FD1-760E871DBA43}"/>
                </a:ext>
              </a:extLst>
            </p:cNvPr>
            <p:cNvSpPr/>
            <p:nvPr/>
          </p:nvSpPr>
          <p:spPr>
            <a:xfrm rot="5400000">
              <a:off x="8347257" y="1219830"/>
              <a:ext cx="202300" cy="67908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2E19C5-40B8-B54B-8A9E-72C6860BCF4C}"/>
                </a:ext>
              </a:extLst>
            </p:cNvPr>
            <p:cNvSpPr txBox="1"/>
            <p:nvPr/>
          </p:nvSpPr>
          <p:spPr>
            <a:xfrm>
              <a:off x="7136558" y="1010070"/>
              <a:ext cx="2281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Test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F3AD2E-07C8-AD47-BD82-375ED1BE72FF}"/>
                    </a:ext>
                  </a:extLst>
                </p:cNvPr>
                <p:cNvSpPr txBox="1"/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𝑇𝑒𝑠𝑡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F3AD2E-07C8-AD47-BD82-375ED1BE7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3A1CED-25DF-554B-B605-E9155B294670}"/>
              </a:ext>
            </a:extLst>
          </p:cNvPr>
          <p:cNvGrpSpPr/>
          <p:nvPr/>
        </p:nvGrpSpPr>
        <p:grpSpPr>
          <a:xfrm>
            <a:off x="945054" y="835379"/>
            <a:ext cx="4917993" cy="842576"/>
            <a:chOff x="7136558" y="829526"/>
            <a:chExt cx="4917993" cy="842576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62EDB26C-011F-3746-AD7C-6FB15C9DEA82}"/>
                </a:ext>
              </a:extLst>
            </p:cNvPr>
            <p:cNvSpPr/>
            <p:nvPr/>
          </p:nvSpPr>
          <p:spPr>
            <a:xfrm rot="5400000">
              <a:off x="8764661" y="1129825"/>
              <a:ext cx="202300" cy="8822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14D1EC-C027-5D4F-8FBA-2942E8B3A492}"/>
                </a:ext>
              </a:extLst>
            </p:cNvPr>
            <p:cNvSpPr txBox="1"/>
            <p:nvPr/>
          </p:nvSpPr>
          <p:spPr>
            <a:xfrm>
              <a:off x="7136558" y="1010070"/>
              <a:ext cx="2281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Test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D9F14E6-D7B7-CC48-B0C3-B2FB1B138F6F}"/>
                    </a:ext>
                  </a:extLst>
                </p:cNvPr>
                <p:cNvSpPr txBox="1"/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𝑇𝑒𝑠𝑡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D9F14E6-D7B7-CC48-B0C3-B2FB1B138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182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0DF01-D28D-624F-A0D8-40C4961C9ED9}"/>
              </a:ext>
            </a:extLst>
          </p:cNvPr>
          <p:cNvSpPr txBox="1"/>
          <p:nvPr/>
        </p:nvSpPr>
        <p:spPr>
          <a:xfrm>
            <a:off x="2170173" y="-11273"/>
            <a:ext cx="776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Evaluating Training Set Size Dependency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3CDD750-8D33-F941-9FAA-750FA740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6" y="578412"/>
            <a:ext cx="11468153" cy="62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A1BA3-E697-5D49-99A7-44DA055854D3}"/>
              </a:ext>
            </a:extLst>
          </p:cNvPr>
          <p:cNvSpPr txBox="1"/>
          <p:nvPr/>
        </p:nvSpPr>
        <p:spPr>
          <a:xfrm>
            <a:off x="2213719" y="0"/>
            <a:ext cx="776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Evaluating Training Set Size Dependency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43584C7-1D9F-0D44-BB8C-0E7E317A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"/>
          <a:stretch/>
        </p:blipFill>
        <p:spPr>
          <a:xfrm>
            <a:off x="400595" y="590509"/>
            <a:ext cx="11390810" cy="6267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45DC6-2571-1E42-B6AB-87F5FD5D6B35}"/>
              </a:ext>
            </a:extLst>
          </p:cNvPr>
          <p:cNvSpPr txBox="1"/>
          <p:nvPr/>
        </p:nvSpPr>
        <p:spPr>
          <a:xfrm>
            <a:off x="6263235" y="654645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56D77-FC75-D44D-9A87-07CA217D2765}"/>
              </a:ext>
            </a:extLst>
          </p:cNvPr>
          <p:cNvSpPr txBox="1"/>
          <p:nvPr/>
        </p:nvSpPr>
        <p:spPr>
          <a:xfrm rot="16200000">
            <a:off x="-492887" y="3066882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31491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EF2E3-1278-3141-BEFD-E2D0FEF6603F}"/>
              </a:ext>
            </a:extLst>
          </p:cNvPr>
          <p:cNvSpPr txBox="1"/>
          <p:nvPr/>
        </p:nvSpPr>
        <p:spPr>
          <a:xfrm>
            <a:off x="2178805" y="7233"/>
            <a:ext cx="783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Accuracy Analysis of Probabilistic Scoring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95FC3-6DAB-7643-87BD-CB79AB5AD949}"/>
              </a:ext>
            </a:extLst>
          </p:cNvPr>
          <p:cNvSpPr txBox="1"/>
          <p:nvPr/>
        </p:nvSpPr>
        <p:spPr>
          <a:xfrm>
            <a:off x="3935722" y="557626"/>
            <a:ext cx="3721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Cross-Validation Process</a:t>
            </a:r>
            <a:endParaRPr lang="en-US" sz="2800" b="1" u="sng" dirty="0"/>
          </a:p>
        </p:txBody>
      </p:sp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88E81954-AF23-D340-A10C-C2CE9206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7" y="1473116"/>
            <a:ext cx="5284512" cy="33615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78DC7C-A441-814B-8454-26ECC66A6ED0}"/>
              </a:ext>
            </a:extLst>
          </p:cNvPr>
          <p:cNvCxnSpPr>
            <a:cxnSpLocks/>
          </p:cNvCxnSpPr>
          <p:nvPr/>
        </p:nvCxnSpPr>
        <p:spPr>
          <a:xfrm>
            <a:off x="8598588" y="155684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92067C-5BAC-BF45-98CF-8047C89FE3E8}"/>
              </a:ext>
            </a:extLst>
          </p:cNvPr>
          <p:cNvCxnSpPr>
            <a:cxnSpLocks/>
          </p:cNvCxnSpPr>
          <p:nvPr/>
        </p:nvCxnSpPr>
        <p:spPr>
          <a:xfrm>
            <a:off x="5494492" y="26754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5BDC38-AB32-0445-8F7F-D8F4B91BFA95}"/>
              </a:ext>
            </a:extLst>
          </p:cNvPr>
          <p:cNvCxnSpPr>
            <a:cxnSpLocks/>
          </p:cNvCxnSpPr>
          <p:nvPr/>
        </p:nvCxnSpPr>
        <p:spPr>
          <a:xfrm>
            <a:off x="5494492" y="360470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C57C9-7343-B24E-A113-CE3474517D43}"/>
              </a:ext>
            </a:extLst>
          </p:cNvPr>
          <p:cNvCxnSpPr>
            <a:cxnSpLocks/>
          </p:cNvCxnSpPr>
          <p:nvPr/>
        </p:nvCxnSpPr>
        <p:spPr>
          <a:xfrm>
            <a:off x="5494492" y="4501575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2D2D712-6BCA-ED4F-92EB-E1C9BB929FA9}"/>
              </a:ext>
            </a:extLst>
          </p:cNvPr>
          <p:cNvSpPr/>
          <p:nvPr/>
        </p:nvSpPr>
        <p:spPr>
          <a:xfrm>
            <a:off x="6028566" y="143875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4DA49-D468-A649-8860-44C2C0F6CB01}"/>
              </a:ext>
            </a:extLst>
          </p:cNvPr>
          <p:cNvSpPr/>
          <p:nvPr/>
        </p:nvSpPr>
        <p:spPr>
          <a:xfrm>
            <a:off x="6028566" y="2359903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B459D-4F28-0B4F-AF82-3AC97B3BE33F}"/>
              </a:ext>
            </a:extLst>
          </p:cNvPr>
          <p:cNvSpPr/>
          <p:nvPr/>
        </p:nvSpPr>
        <p:spPr>
          <a:xfrm>
            <a:off x="6028566" y="328913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3D5BA1-9CEF-7C4D-A72B-67C8723F2771}"/>
              </a:ext>
            </a:extLst>
          </p:cNvPr>
          <p:cNvSpPr/>
          <p:nvPr/>
        </p:nvSpPr>
        <p:spPr>
          <a:xfrm>
            <a:off x="6028566" y="4186007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B4388A-918A-554C-8E70-3E053F26042F}"/>
              </a:ext>
            </a:extLst>
          </p:cNvPr>
          <p:cNvCxnSpPr>
            <a:cxnSpLocks/>
          </p:cNvCxnSpPr>
          <p:nvPr/>
        </p:nvCxnSpPr>
        <p:spPr>
          <a:xfrm>
            <a:off x="7071091" y="450157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E6CE5-8F48-1B4E-8B31-1E2FEE4C9C65}"/>
              </a:ext>
            </a:extLst>
          </p:cNvPr>
          <p:cNvCxnSpPr>
            <a:cxnSpLocks/>
          </p:cNvCxnSpPr>
          <p:nvPr/>
        </p:nvCxnSpPr>
        <p:spPr>
          <a:xfrm>
            <a:off x="7065696" y="173919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0B0747-2DCA-C948-9045-58BDED6C478F}"/>
              </a:ext>
            </a:extLst>
          </p:cNvPr>
          <p:cNvCxnSpPr>
            <a:cxnSpLocks/>
          </p:cNvCxnSpPr>
          <p:nvPr/>
        </p:nvCxnSpPr>
        <p:spPr>
          <a:xfrm>
            <a:off x="7071091" y="267517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3BBA91-FEA3-D24E-9DAB-9D899DFFC4F4}"/>
              </a:ext>
            </a:extLst>
          </p:cNvPr>
          <p:cNvCxnSpPr>
            <a:cxnSpLocks/>
          </p:cNvCxnSpPr>
          <p:nvPr/>
        </p:nvCxnSpPr>
        <p:spPr>
          <a:xfrm>
            <a:off x="7071091" y="35949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2ACBA-01AC-9B47-8F88-5A7C1F8F03DA}"/>
              </a:ext>
            </a:extLst>
          </p:cNvPr>
          <p:cNvSpPr/>
          <p:nvPr/>
        </p:nvSpPr>
        <p:spPr>
          <a:xfrm>
            <a:off x="7582659" y="1077620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73549E-6F20-254E-8059-3FE91FDEC74A}"/>
              </a:ext>
            </a:extLst>
          </p:cNvPr>
          <p:cNvSpPr/>
          <p:nvPr/>
        </p:nvSpPr>
        <p:spPr>
          <a:xfrm>
            <a:off x="9061162" y="1188177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6301D7-6319-EC4E-B471-1652B914662F}"/>
              </a:ext>
            </a:extLst>
          </p:cNvPr>
          <p:cNvSpPr/>
          <p:nvPr/>
        </p:nvSpPr>
        <p:spPr>
          <a:xfrm>
            <a:off x="9061161" y="2175295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EA60B2-4CF1-DD40-9796-E10370DE4590}"/>
              </a:ext>
            </a:extLst>
          </p:cNvPr>
          <p:cNvSpPr/>
          <p:nvPr/>
        </p:nvSpPr>
        <p:spPr>
          <a:xfrm>
            <a:off x="9057790" y="3248999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D1001-DA9F-9349-B4B8-6F417906DAE3}"/>
              </a:ext>
            </a:extLst>
          </p:cNvPr>
          <p:cNvSpPr/>
          <p:nvPr/>
        </p:nvSpPr>
        <p:spPr>
          <a:xfrm>
            <a:off x="9057789" y="4144693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F321B5-DB02-C94F-A542-2B53655ECE53}"/>
              </a:ext>
            </a:extLst>
          </p:cNvPr>
          <p:cNvCxnSpPr>
            <a:cxnSpLocks/>
          </p:cNvCxnSpPr>
          <p:nvPr/>
        </p:nvCxnSpPr>
        <p:spPr>
          <a:xfrm>
            <a:off x="5494492" y="175432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91CC9B-CA82-E44D-8AE0-4FAC6D571141}"/>
              </a:ext>
            </a:extLst>
          </p:cNvPr>
          <p:cNvCxnSpPr>
            <a:cxnSpLocks/>
          </p:cNvCxnSpPr>
          <p:nvPr/>
        </p:nvCxnSpPr>
        <p:spPr>
          <a:xfrm>
            <a:off x="8598588" y="255631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8635B2-A247-DB44-BA25-7E9BEC3DA363}"/>
              </a:ext>
            </a:extLst>
          </p:cNvPr>
          <p:cNvCxnSpPr>
            <a:cxnSpLocks/>
          </p:cNvCxnSpPr>
          <p:nvPr/>
        </p:nvCxnSpPr>
        <p:spPr>
          <a:xfrm>
            <a:off x="8591297" y="356456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B0F0EF-CAAA-864E-A3B1-0069EE2D8139}"/>
              </a:ext>
            </a:extLst>
          </p:cNvPr>
          <p:cNvCxnSpPr>
            <a:cxnSpLocks/>
          </p:cNvCxnSpPr>
          <p:nvPr/>
        </p:nvCxnSpPr>
        <p:spPr>
          <a:xfrm>
            <a:off x="8598588" y="449424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7AD4B7C-2C1F-2C4E-A2B8-716B745BD1B2}"/>
              </a:ext>
            </a:extLst>
          </p:cNvPr>
          <p:cNvSpPr/>
          <p:nvPr/>
        </p:nvSpPr>
        <p:spPr>
          <a:xfrm>
            <a:off x="7578484" y="2077093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787996F-39DC-3241-B46D-B188E7470BEA}"/>
              </a:ext>
            </a:extLst>
          </p:cNvPr>
          <p:cNvSpPr/>
          <p:nvPr/>
        </p:nvSpPr>
        <p:spPr>
          <a:xfrm>
            <a:off x="7571449" y="3085346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580FAC-4583-C640-A6F4-4FA34616B42F}"/>
              </a:ext>
            </a:extLst>
          </p:cNvPr>
          <p:cNvSpPr/>
          <p:nvPr/>
        </p:nvSpPr>
        <p:spPr>
          <a:xfrm>
            <a:off x="7571449" y="4107198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D2C7016-ED22-6B42-8DE1-9ED4A4BBA09E}"/>
                  </a:ext>
                </a:extLst>
              </p:cNvPr>
              <p:cNvSpPr/>
              <p:nvPr/>
            </p:nvSpPr>
            <p:spPr>
              <a:xfrm>
                <a:off x="10442898" y="1122678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1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D2C7016-ED22-6B42-8DE1-9ED4A4BB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1122678"/>
                <a:ext cx="1205713" cy="700876"/>
              </a:xfrm>
              <a:prstGeom prst="rect">
                <a:avLst/>
              </a:prstGeom>
              <a:blipFill>
                <a:blip r:embed="rId3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76A7C9-0055-7647-A832-9C093D5422AC}"/>
                  </a:ext>
                </a:extLst>
              </p:cNvPr>
              <p:cNvSpPr/>
              <p:nvPr/>
            </p:nvSpPr>
            <p:spPr>
              <a:xfrm>
                <a:off x="10442898" y="2140424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2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76A7C9-0055-7647-A832-9C093D542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2140424"/>
                <a:ext cx="1205713" cy="70087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58124E-C990-B94B-8024-7BAA064CE563}"/>
                  </a:ext>
                </a:extLst>
              </p:cNvPr>
              <p:cNvSpPr/>
              <p:nvPr/>
            </p:nvSpPr>
            <p:spPr>
              <a:xfrm>
                <a:off x="10442898" y="3214128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3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58124E-C990-B94B-8024-7BAA064C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3214128"/>
                <a:ext cx="1205713" cy="700876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425704-32B4-8D40-9780-4CC7D5D692D6}"/>
                  </a:ext>
                </a:extLst>
              </p:cNvPr>
              <p:cNvSpPr/>
              <p:nvPr/>
            </p:nvSpPr>
            <p:spPr>
              <a:xfrm>
                <a:off x="10442898" y="4107198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3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425704-32B4-8D40-9780-4CC7D5D69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4107198"/>
                <a:ext cx="1205713" cy="700876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CCAE4F-4D15-A44C-990D-2B0EA8F9E180}"/>
              </a:ext>
            </a:extLst>
          </p:cNvPr>
          <p:cNvCxnSpPr>
            <a:cxnSpLocks/>
          </p:cNvCxnSpPr>
          <p:nvPr/>
        </p:nvCxnSpPr>
        <p:spPr>
          <a:xfrm>
            <a:off x="9916241" y="150556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D37A6B-3CE5-CC4B-8C41-637B0B2BCDD6}"/>
              </a:ext>
            </a:extLst>
          </p:cNvPr>
          <p:cNvCxnSpPr>
            <a:cxnSpLocks/>
          </p:cNvCxnSpPr>
          <p:nvPr/>
        </p:nvCxnSpPr>
        <p:spPr>
          <a:xfrm>
            <a:off x="9916241" y="249268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4E2376-47C4-DB4E-BEB0-B30D8FBBEAD1}"/>
              </a:ext>
            </a:extLst>
          </p:cNvPr>
          <p:cNvCxnSpPr>
            <a:cxnSpLocks/>
          </p:cNvCxnSpPr>
          <p:nvPr/>
        </p:nvCxnSpPr>
        <p:spPr>
          <a:xfrm>
            <a:off x="9912296" y="355919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22AC7D-6B12-344C-80FE-10BE0320431B}"/>
              </a:ext>
            </a:extLst>
          </p:cNvPr>
          <p:cNvCxnSpPr>
            <a:cxnSpLocks/>
          </p:cNvCxnSpPr>
          <p:nvPr/>
        </p:nvCxnSpPr>
        <p:spPr>
          <a:xfrm>
            <a:off x="9911495" y="445135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D99C16-9414-1140-98FE-41E6002FB110}"/>
              </a:ext>
            </a:extLst>
          </p:cNvPr>
          <p:cNvSpPr txBox="1"/>
          <p:nvPr/>
        </p:nvSpPr>
        <p:spPr>
          <a:xfrm>
            <a:off x="217755" y="4949482"/>
            <a:ext cx="618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on Set=</a:t>
            </a:r>
            <a:r>
              <a:rPr lang="en-US" sz="2400" dirty="0" err="1"/>
              <a:t>i</a:t>
            </a:r>
            <a:r>
              <a:rPr lang="en-US" sz="2400" dirty="0"/>
              <a:t> with K=4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21E238-A12F-F646-AF4F-A1AE9B3854B4}"/>
                  </a:ext>
                </a:extLst>
              </p:cNvPr>
              <p:cNvSpPr txBox="1"/>
              <p:nvPr/>
            </p:nvSpPr>
            <p:spPr>
              <a:xfrm>
                <a:off x="165415" y="5420292"/>
                <a:ext cx="4395242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⌊"/>
                              <m:endChr m:val="⌋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2495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21E238-A12F-F646-AF4F-A1AE9B38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15" y="5420292"/>
                <a:ext cx="4395242" cy="1130822"/>
              </a:xfrm>
              <a:prstGeom prst="rect">
                <a:avLst/>
              </a:prstGeom>
              <a:blipFill>
                <a:blip r:embed="rId7"/>
                <a:stretch>
                  <a:fillRect t="-101111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2BC97-2164-EF44-AB1D-6DCCFD4F25EA}"/>
                  </a:ext>
                </a:extLst>
              </p:cNvPr>
              <p:cNvSpPr txBox="1"/>
              <p:nvPr/>
            </p:nvSpPr>
            <p:spPr>
              <a:xfrm>
                <a:off x="6211052" y="5106653"/>
                <a:ext cx="6181628" cy="167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Accuracy for Training Sets with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2495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 (k=4) is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2BC97-2164-EF44-AB1D-6DCCFD4F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52" y="5106653"/>
                <a:ext cx="6181628" cy="1679114"/>
              </a:xfrm>
              <a:prstGeom prst="rect">
                <a:avLst/>
              </a:prstGeom>
              <a:blipFill>
                <a:blip r:embed="rId8"/>
                <a:stretch>
                  <a:fillRect l="-1434" t="-36090" r="-1639" b="-106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5EBD7D-F30B-ED4E-B324-F89D58E9F06D}"/>
                  </a:ext>
                </a:extLst>
              </p:cNvPr>
              <p:cNvSpPr txBox="1"/>
              <p:nvPr/>
            </p:nvSpPr>
            <p:spPr>
              <a:xfrm>
                <a:off x="4363742" y="6157507"/>
                <a:ext cx="2674194" cy="64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2495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5EBD7D-F30B-ED4E-B324-F89D58E9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742" y="6157507"/>
                <a:ext cx="2674194" cy="642355"/>
              </a:xfrm>
              <a:prstGeom prst="rect">
                <a:avLst/>
              </a:prstGeom>
              <a:blipFill>
                <a:blip r:embed="rId9"/>
                <a:stretch>
                  <a:fillRect l="-33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88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A3FCCA-EE2D-DE4B-B1A1-02CD8ABE3258}"/>
              </a:ext>
            </a:extLst>
          </p:cNvPr>
          <p:cNvSpPr txBox="1"/>
          <p:nvPr/>
        </p:nvSpPr>
        <p:spPr>
          <a:xfrm>
            <a:off x="4098914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1CB7-D087-C640-A3A1-4C9D1BEAA186}"/>
              </a:ext>
            </a:extLst>
          </p:cNvPr>
          <p:cNvSpPr txBox="1"/>
          <p:nvPr/>
        </p:nvSpPr>
        <p:spPr>
          <a:xfrm>
            <a:off x="3283177" y="639734"/>
            <a:ext cx="5625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Inferentially Generated Validation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B6594-4DCB-A749-AFD8-7F250FC67F8A}"/>
              </a:ext>
            </a:extLst>
          </p:cNvPr>
          <p:cNvSpPr txBox="1"/>
          <p:nvPr/>
        </p:nvSpPr>
        <p:spPr>
          <a:xfrm>
            <a:off x="331775" y="2735511"/>
            <a:ext cx="412693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Traditional Scoring is 88% accurate in classifying provided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Implemented threshold values: 7 &amp;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CF7BE-439A-4B4D-891D-37333D1DCD3F}"/>
              </a:ext>
            </a:extLst>
          </p:cNvPr>
          <p:cNvSpPr txBox="1"/>
          <p:nvPr/>
        </p:nvSpPr>
        <p:spPr>
          <a:xfrm>
            <a:off x="331775" y="1546159"/>
            <a:ext cx="391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Information obtained from data source:</a:t>
            </a:r>
          </a:p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EDC40-9A29-384C-88FD-A6E42D0D51BA}"/>
              </a:ext>
            </a:extLst>
          </p:cNvPr>
          <p:cNvSpPr txBox="1"/>
          <p:nvPr/>
        </p:nvSpPr>
        <p:spPr>
          <a:xfrm>
            <a:off x="5611527" y="1424279"/>
            <a:ext cx="589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Assumptions made for calculation of validation set: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755C9-70E0-5A43-AE31-2B3114B0217A}"/>
              </a:ext>
            </a:extLst>
          </p:cNvPr>
          <p:cNvSpPr txBox="1"/>
          <p:nvPr/>
        </p:nvSpPr>
        <p:spPr>
          <a:xfrm>
            <a:off x="4983556" y="2528771"/>
            <a:ext cx="741500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Depression Classifications are a hierarchy: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grp(1) &lt; grp(2) &lt; grp(3)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12% mis-classification due to proximal class mis-diagnosis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Within each class, there is a spectrum of conditions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transitions between classes are essentially continuous</a:t>
            </a:r>
          </a:p>
        </p:txBody>
      </p:sp>
    </p:spTree>
    <p:extLst>
      <p:ext uri="{BB962C8B-B14F-4D97-AF65-F5344CB8AC3E}">
        <p14:creationId xmlns:p14="http://schemas.microsoft.com/office/powerpoint/2010/main" val="142729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38660-47CD-1842-918A-688B92D9F03B}"/>
              </a:ext>
            </a:extLst>
          </p:cNvPr>
          <p:cNvSpPr txBox="1"/>
          <p:nvPr/>
        </p:nvSpPr>
        <p:spPr>
          <a:xfrm>
            <a:off x="4168630" y="0"/>
            <a:ext cx="386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Validated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E42D2-A30B-D54C-BBD2-D593C0C48934}"/>
              </a:ext>
            </a:extLst>
          </p:cNvPr>
          <p:cNvSpPr txBox="1"/>
          <p:nvPr/>
        </p:nvSpPr>
        <p:spPr>
          <a:xfrm>
            <a:off x="3283178" y="634364"/>
            <a:ext cx="5625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Inferentially Generated Validation Set</a:t>
            </a:r>
          </a:p>
        </p:txBody>
      </p:sp>
      <p:pic>
        <p:nvPicPr>
          <p:cNvPr id="5" name="Picture 4" descr="A picture containing kitchen, white, sitting, table&#10;&#10;Description automatically generated">
            <a:extLst>
              <a:ext uri="{FF2B5EF4-FFF2-40B4-BE49-F238E27FC236}">
                <a16:creationId xmlns:a16="http://schemas.microsoft.com/office/drawing/2014/main" id="{F75B25DF-1B86-9F4E-973C-D88FD205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652272" y="1351477"/>
            <a:ext cx="10369818" cy="55065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211357-8019-9049-B1FB-90F86852A633}"/>
              </a:ext>
            </a:extLst>
          </p:cNvPr>
          <p:cNvSpPr/>
          <p:nvPr/>
        </p:nvSpPr>
        <p:spPr>
          <a:xfrm>
            <a:off x="2430331" y="5386393"/>
            <a:ext cx="1016876" cy="60575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B43E-7E78-4349-A610-BB20586E31C0}"/>
              </a:ext>
            </a:extLst>
          </p:cNvPr>
          <p:cNvSpPr txBox="1"/>
          <p:nvPr/>
        </p:nvSpPr>
        <p:spPr>
          <a:xfrm>
            <a:off x="1624660" y="4796137"/>
            <a:ext cx="9095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Flipped to C2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F1D3DA-E327-6C42-A3C7-C50CB4FFDCEC}"/>
              </a:ext>
            </a:extLst>
          </p:cNvPr>
          <p:cNvSpPr/>
          <p:nvPr/>
        </p:nvSpPr>
        <p:spPr>
          <a:xfrm>
            <a:off x="3505223" y="5640149"/>
            <a:ext cx="241672" cy="2535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CC1C3C-D9E7-364F-B36E-FF36A9FCE08D}"/>
              </a:ext>
            </a:extLst>
          </p:cNvPr>
          <p:cNvSpPr/>
          <p:nvPr/>
        </p:nvSpPr>
        <p:spPr>
          <a:xfrm rot="13504574">
            <a:off x="3769006" y="5796143"/>
            <a:ext cx="799248" cy="2494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56E6C4-6F2E-D04A-8062-A4FD179015D2}"/>
              </a:ext>
            </a:extLst>
          </p:cNvPr>
          <p:cNvSpPr/>
          <p:nvPr/>
        </p:nvSpPr>
        <p:spPr>
          <a:xfrm>
            <a:off x="4612452" y="5957269"/>
            <a:ext cx="612814" cy="2494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CA1CF-5D11-1E44-AC9A-39DD980D0E92}"/>
              </a:ext>
            </a:extLst>
          </p:cNvPr>
          <p:cNvSpPr txBox="1"/>
          <p:nvPr/>
        </p:nvSpPr>
        <p:spPr>
          <a:xfrm>
            <a:off x="2595722" y="3215619"/>
            <a:ext cx="9095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Flipped to 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75C7C-CAFC-E04E-8EB9-7BD9DD5A42CA}"/>
              </a:ext>
            </a:extLst>
          </p:cNvPr>
          <p:cNvSpPr txBox="1"/>
          <p:nvPr/>
        </p:nvSpPr>
        <p:spPr>
          <a:xfrm>
            <a:off x="6732573" y="4481963"/>
            <a:ext cx="9095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Flipped to 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4FAFA-6D06-B041-BA23-D2888B28AE39}"/>
              </a:ext>
            </a:extLst>
          </p:cNvPr>
          <p:cNvSpPr txBox="1"/>
          <p:nvPr/>
        </p:nvSpPr>
        <p:spPr>
          <a:xfrm>
            <a:off x="4858217" y="3350003"/>
            <a:ext cx="18743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Half Flipped to C1 other Half to C3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B0128A-A93D-9E4A-9569-7ACD71601B01}"/>
              </a:ext>
            </a:extLst>
          </p:cNvPr>
          <p:cNvCxnSpPr/>
          <p:nvPr/>
        </p:nvCxnSpPr>
        <p:spPr>
          <a:xfrm>
            <a:off x="2079410" y="5442468"/>
            <a:ext cx="350921" cy="107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5C5BA-D339-ED4C-AE7E-9424876C263D}"/>
              </a:ext>
            </a:extLst>
          </p:cNvPr>
          <p:cNvCxnSpPr>
            <a:cxnSpLocks/>
          </p:cNvCxnSpPr>
          <p:nvPr/>
        </p:nvCxnSpPr>
        <p:spPr>
          <a:xfrm>
            <a:off x="3151754" y="3861950"/>
            <a:ext cx="496951" cy="1687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315623-05F8-9240-B2F4-A2ECF10F4AC2}"/>
              </a:ext>
            </a:extLst>
          </p:cNvPr>
          <p:cNvCxnSpPr>
            <a:cxnSpLocks/>
          </p:cNvCxnSpPr>
          <p:nvPr/>
        </p:nvCxnSpPr>
        <p:spPr>
          <a:xfrm flipH="1">
            <a:off x="4168630" y="3996334"/>
            <a:ext cx="1049370" cy="1553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AD35BC-F8B3-654F-A30E-A4FC05627373}"/>
              </a:ext>
            </a:extLst>
          </p:cNvPr>
          <p:cNvCxnSpPr>
            <a:cxnSpLocks/>
          </p:cNvCxnSpPr>
          <p:nvPr/>
        </p:nvCxnSpPr>
        <p:spPr>
          <a:xfrm flipH="1">
            <a:off x="5147124" y="4863398"/>
            <a:ext cx="1582262" cy="1093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490A18-0D9B-4D4D-902D-306915144354}"/>
              </a:ext>
            </a:extLst>
          </p:cNvPr>
          <p:cNvSpPr txBox="1"/>
          <p:nvPr/>
        </p:nvSpPr>
        <p:spPr>
          <a:xfrm>
            <a:off x="8154529" y="1222215"/>
            <a:ext cx="374556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# of observations “flipped” based 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Proximity to a threshold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(harder to classify)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Number of observations within a category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More chances of being mis-classified</a:t>
            </a:r>
          </a:p>
        </p:txBody>
      </p:sp>
    </p:spTree>
    <p:extLst>
      <p:ext uri="{BB962C8B-B14F-4D97-AF65-F5344CB8AC3E}">
        <p14:creationId xmlns:p14="http://schemas.microsoft.com/office/powerpoint/2010/main" val="180519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B74DF-98A9-CF4B-9466-5B6EB9D3B640}"/>
              </a:ext>
            </a:extLst>
          </p:cNvPr>
          <p:cNvSpPr txBox="1"/>
          <p:nvPr/>
        </p:nvSpPr>
        <p:spPr>
          <a:xfrm>
            <a:off x="3794658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F9519-4DF3-1A4F-9B97-7FE778A4431F}"/>
                  </a:ext>
                </a:extLst>
              </p:cNvPr>
              <p:cNvSpPr txBox="1"/>
              <p:nvPr/>
            </p:nvSpPr>
            <p:spPr>
              <a:xfrm>
                <a:off x="2467788" y="631568"/>
                <a:ext cx="6647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Probabilistically Simulated Validation Measures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u="sn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F9519-4DF3-1A4F-9B97-7FE778A44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88" y="631568"/>
                <a:ext cx="6647910" cy="461665"/>
              </a:xfrm>
              <a:prstGeom prst="rect">
                <a:avLst/>
              </a:prstGeom>
              <a:blipFill>
                <a:blip r:embed="rId2"/>
                <a:stretch>
                  <a:fillRect l="-1333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0E9F4D67-3279-934C-BA6B-D560BBAD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7" y="1473116"/>
            <a:ext cx="5284512" cy="33615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9EB9A7-2CA9-3D47-8854-41CD6C5244B9}"/>
              </a:ext>
            </a:extLst>
          </p:cNvPr>
          <p:cNvCxnSpPr>
            <a:cxnSpLocks/>
          </p:cNvCxnSpPr>
          <p:nvPr/>
        </p:nvCxnSpPr>
        <p:spPr>
          <a:xfrm>
            <a:off x="5494492" y="175432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3E5F0-B048-BB40-BFC6-BCE993663C67}"/>
              </a:ext>
            </a:extLst>
          </p:cNvPr>
          <p:cNvCxnSpPr>
            <a:cxnSpLocks/>
          </p:cNvCxnSpPr>
          <p:nvPr/>
        </p:nvCxnSpPr>
        <p:spPr>
          <a:xfrm>
            <a:off x="5494492" y="26754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4C3E95-4398-E849-A914-12F021B39238}"/>
              </a:ext>
            </a:extLst>
          </p:cNvPr>
          <p:cNvCxnSpPr>
            <a:cxnSpLocks/>
          </p:cNvCxnSpPr>
          <p:nvPr/>
        </p:nvCxnSpPr>
        <p:spPr>
          <a:xfrm>
            <a:off x="5494492" y="360470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4D9E94-15F8-E246-9877-436B2136ABDD}"/>
              </a:ext>
            </a:extLst>
          </p:cNvPr>
          <p:cNvCxnSpPr>
            <a:cxnSpLocks/>
          </p:cNvCxnSpPr>
          <p:nvPr/>
        </p:nvCxnSpPr>
        <p:spPr>
          <a:xfrm>
            <a:off x="5494492" y="4501575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94007-BE0B-2D41-9BC0-DD0A775001CC}"/>
              </a:ext>
            </a:extLst>
          </p:cNvPr>
          <p:cNvSpPr/>
          <p:nvPr/>
        </p:nvSpPr>
        <p:spPr>
          <a:xfrm>
            <a:off x="6028566" y="143875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EDBCA7-9027-F14B-ABB4-9E77312F2E08}"/>
              </a:ext>
            </a:extLst>
          </p:cNvPr>
          <p:cNvSpPr/>
          <p:nvPr/>
        </p:nvSpPr>
        <p:spPr>
          <a:xfrm>
            <a:off x="6028566" y="2359903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D4908-1A5D-D84E-A209-1273167FA71F}"/>
              </a:ext>
            </a:extLst>
          </p:cNvPr>
          <p:cNvSpPr/>
          <p:nvPr/>
        </p:nvSpPr>
        <p:spPr>
          <a:xfrm>
            <a:off x="6028566" y="328913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05C0CB-250C-7449-8572-3E38E0D814F4}"/>
              </a:ext>
            </a:extLst>
          </p:cNvPr>
          <p:cNvSpPr/>
          <p:nvPr/>
        </p:nvSpPr>
        <p:spPr>
          <a:xfrm>
            <a:off x="6028566" y="4186007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732DBC-B972-DC41-97A8-C4E81E41409B}"/>
              </a:ext>
            </a:extLst>
          </p:cNvPr>
          <p:cNvCxnSpPr>
            <a:cxnSpLocks/>
          </p:cNvCxnSpPr>
          <p:nvPr/>
        </p:nvCxnSpPr>
        <p:spPr>
          <a:xfrm>
            <a:off x="7071091" y="450157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02D979-ADCE-9543-A97E-4EF5CEA8152B}"/>
              </a:ext>
            </a:extLst>
          </p:cNvPr>
          <p:cNvCxnSpPr>
            <a:cxnSpLocks/>
          </p:cNvCxnSpPr>
          <p:nvPr/>
        </p:nvCxnSpPr>
        <p:spPr>
          <a:xfrm>
            <a:off x="7065696" y="173919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A162B6-0F00-404A-B8F2-E26610D18550}"/>
              </a:ext>
            </a:extLst>
          </p:cNvPr>
          <p:cNvCxnSpPr>
            <a:cxnSpLocks/>
          </p:cNvCxnSpPr>
          <p:nvPr/>
        </p:nvCxnSpPr>
        <p:spPr>
          <a:xfrm>
            <a:off x="7071091" y="267517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F19D9-AC4B-E840-9F0B-268FCF49F850}"/>
              </a:ext>
            </a:extLst>
          </p:cNvPr>
          <p:cNvCxnSpPr>
            <a:cxnSpLocks/>
          </p:cNvCxnSpPr>
          <p:nvPr/>
        </p:nvCxnSpPr>
        <p:spPr>
          <a:xfrm>
            <a:off x="7071091" y="35949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546677-5DC1-7644-946D-427DB5D907AB}"/>
              </a:ext>
            </a:extLst>
          </p:cNvPr>
          <p:cNvSpPr/>
          <p:nvPr/>
        </p:nvSpPr>
        <p:spPr>
          <a:xfrm>
            <a:off x="7560659" y="1438759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38585-E600-4E4B-9DD9-8A93E61B1DAD}"/>
              </a:ext>
            </a:extLst>
          </p:cNvPr>
          <p:cNvSpPr/>
          <p:nvPr/>
        </p:nvSpPr>
        <p:spPr>
          <a:xfrm>
            <a:off x="7560659" y="2359608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F0C0E9-0FC9-A146-88C7-02BAE77BAEA8}"/>
              </a:ext>
            </a:extLst>
          </p:cNvPr>
          <p:cNvSpPr/>
          <p:nvPr/>
        </p:nvSpPr>
        <p:spPr>
          <a:xfrm>
            <a:off x="7578484" y="3289138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59D360-608C-B949-ABE2-BD9A7881BB9B}"/>
              </a:ext>
            </a:extLst>
          </p:cNvPr>
          <p:cNvSpPr/>
          <p:nvPr/>
        </p:nvSpPr>
        <p:spPr>
          <a:xfrm>
            <a:off x="7578484" y="4167800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0FD575-3821-7B4D-8CA1-CA320BBF4879}"/>
              </a:ext>
            </a:extLst>
          </p:cNvPr>
          <p:cNvCxnSpPr>
            <a:cxnSpLocks/>
          </p:cNvCxnSpPr>
          <p:nvPr/>
        </p:nvCxnSpPr>
        <p:spPr>
          <a:xfrm flipV="1">
            <a:off x="9028015" y="3058789"/>
            <a:ext cx="868544" cy="1424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D0A773-A85D-9149-B7C1-5A7801AD4FF1}"/>
              </a:ext>
            </a:extLst>
          </p:cNvPr>
          <p:cNvCxnSpPr>
            <a:cxnSpLocks/>
          </p:cNvCxnSpPr>
          <p:nvPr/>
        </p:nvCxnSpPr>
        <p:spPr>
          <a:xfrm flipV="1">
            <a:off x="9028015" y="2990743"/>
            <a:ext cx="925189" cy="6042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2E2C8B-986E-9A4E-9FD4-844E14601DAC}"/>
              </a:ext>
            </a:extLst>
          </p:cNvPr>
          <p:cNvCxnSpPr>
            <a:cxnSpLocks/>
          </p:cNvCxnSpPr>
          <p:nvPr/>
        </p:nvCxnSpPr>
        <p:spPr>
          <a:xfrm>
            <a:off x="8993242" y="2675175"/>
            <a:ext cx="959962" cy="315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752699-8C41-1544-A0D7-965A2FE476CB}"/>
              </a:ext>
            </a:extLst>
          </p:cNvPr>
          <p:cNvCxnSpPr>
            <a:cxnSpLocks/>
          </p:cNvCxnSpPr>
          <p:nvPr/>
        </p:nvCxnSpPr>
        <p:spPr>
          <a:xfrm>
            <a:off x="8993242" y="1739197"/>
            <a:ext cx="959962" cy="1251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15520D-FB60-A149-BB14-B7774ED00D05}"/>
              </a:ext>
            </a:extLst>
          </p:cNvPr>
          <p:cNvSpPr/>
          <p:nvPr/>
        </p:nvSpPr>
        <p:spPr>
          <a:xfrm>
            <a:off x="10004747" y="2402826"/>
            <a:ext cx="1381040" cy="10390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K=4 Average </a:t>
            </a:r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BD395-4540-5C47-A4A8-8144E30B3288}"/>
              </a:ext>
            </a:extLst>
          </p:cNvPr>
          <p:cNvSpPr/>
          <p:nvPr/>
        </p:nvSpPr>
        <p:spPr>
          <a:xfrm>
            <a:off x="1569854" y="5380050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B61E38-680F-464D-B592-3AC1265688DF}"/>
              </a:ext>
            </a:extLst>
          </p:cNvPr>
          <p:cNvSpPr/>
          <p:nvPr/>
        </p:nvSpPr>
        <p:spPr>
          <a:xfrm>
            <a:off x="2565849" y="5380049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D71DA9-01EE-DE40-BEE7-68CF46286BF3}"/>
              </a:ext>
            </a:extLst>
          </p:cNvPr>
          <p:cNvSpPr/>
          <p:nvPr/>
        </p:nvSpPr>
        <p:spPr>
          <a:xfrm>
            <a:off x="3561844" y="5383307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BEB650-33CF-824D-BA2E-FC5A209A2955}"/>
              </a:ext>
            </a:extLst>
          </p:cNvPr>
          <p:cNvSpPr/>
          <p:nvPr/>
        </p:nvSpPr>
        <p:spPr>
          <a:xfrm>
            <a:off x="4557839" y="5383307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4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22BEC3C-3401-4F46-8C2B-44D38130111B}"/>
              </a:ext>
            </a:extLst>
          </p:cNvPr>
          <p:cNvCxnSpPr>
            <a:stCxn id="32" idx="2"/>
          </p:cNvCxnSpPr>
          <p:nvPr/>
        </p:nvCxnSpPr>
        <p:spPr>
          <a:xfrm rot="5400000">
            <a:off x="6265975" y="660597"/>
            <a:ext cx="1647995" cy="72105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6842A63D-0362-774A-9C9F-6D1FD992F119}"/>
              </a:ext>
            </a:extLst>
          </p:cNvPr>
          <p:cNvSpPr/>
          <p:nvPr/>
        </p:nvSpPr>
        <p:spPr>
          <a:xfrm rot="5400000">
            <a:off x="3333564" y="3326182"/>
            <a:ext cx="195591" cy="37230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F25B188-9BAF-E84F-979A-CB0E280FAD00}"/>
              </a:ext>
            </a:extLst>
          </p:cNvPr>
          <p:cNvSpPr/>
          <p:nvPr/>
        </p:nvSpPr>
        <p:spPr>
          <a:xfrm rot="16200000">
            <a:off x="3333563" y="4442915"/>
            <a:ext cx="195591" cy="37230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C7258C1-FCF1-724F-88DD-42C59D4AA41F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3431358" y="5998039"/>
            <a:ext cx="2540181" cy="493052"/>
          </a:xfrm>
          <a:prstGeom prst="bentConnector3">
            <a:avLst>
              <a:gd name="adj1" fmla="val 875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3CAD89-62A0-CC40-B68E-CC489733D0EC}"/>
              </a:ext>
            </a:extLst>
          </p:cNvPr>
          <p:cNvCxnSpPr>
            <a:cxnSpLocks/>
          </p:cNvCxnSpPr>
          <p:nvPr/>
        </p:nvCxnSpPr>
        <p:spPr>
          <a:xfrm>
            <a:off x="1892187" y="2129260"/>
            <a:ext cx="0" cy="2855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7DBFA2-BD74-5640-A7EA-DBD0B29BAB87}"/>
              </a:ext>
            </a:extLst>
          </p:cNvPr>
          <p:cNvCxnSpPr>
            <a:cxnSpLocks/>
          </p:cNvCxnSpPr>
          <p:nvPr/>
        </p:nvCxnSpPr>
        <p:spPr>
          <a:xfrm>
            <a:off x="2933362" y="3023111"/>
            <a:ext cx="0" cy="1993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A035DD-81D0-4C4C-A506-7851AFDA05B2}"/>
              </a:ext>
            </a:extLst>
          </p:cNvPr>
          <p:cNvCxnSpPr>
            <a:cxnSpLocks/>
          </p:cNvCxnSpPr>
          <p:nvPr/>
        </p:nvCxnSpPr>
        <p:spPr>
          <a:xfrm>
            <a:off x="3929357" y="3920273"/>
            <a:ext cx="0" cy="1080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DC2A6-7889-A14A-8C8B-1FDA1C131DB9}"/>
              </a:ext>
            </a:extLst>
          </p:cNvPr>
          <p:cNvCxnSpPr>
            <a:cxnSpLocks/>
          </p:cNvCxnSpPr>
          <p:nvPr/>
        </p:nvCxnSpPr>
        <p:spPr>
          <a:xfrm>
            <a:off x="4922654" y="4798935"/>
            <a:ext cx="2698" cy="210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864F9E-17E1-F74F-A70A-8224513FFA23}"/>
                  </a:ext>
                </a:extLst>
              </p:cNvPr>
              <p:cNvSpPr/>
              <p:nvPr/>
            </p:nvSpPr>
            <p:spPr>
              <a:xfrm>
                <a:off x="5971539" y="5376792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1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864F9E-17E1-F74F-A70A-8224513FF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539" y="5376792"/>
                <a:ext cx="735027" cy="1242493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6D2FE25-E62C-7E43-9122-C5EE77BD8CBC}"/>
                  </a:ext>
                </a:extLst>
              </p:cNvPr>
              <p:cNvSpPr/>
              <p:nvPr/>
            </p:nvSpPr>
            <p:spPr>
              <a:xfrm>
                <a:off x="6825632" y="5383307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2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6D2FE25-E62C-7E43-9122-C5EE77BD8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32" y="5383307"/>
                <a:ext cx="735027" cy="1242493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F1915A-365F-EC4E-AFD0-F3054C2CDC4D}"/>
                  </a:ext>
                </a:extLst>
              </p:cNvPr>
              <p:cNvSpPr/>
              <p:nvPr/>
            </p:nvSpPr>
            <p:spPr>
              <a:xfrm>
                <a:off x="7656997" y="5389937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3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F1915A-365F-EC4E-AFD0-F3054C2CD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997" y="5389937"/>
                <a:ext cx="735027" cy="124249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CC459B6-A2DB-6945-8187-8D7BBF7A534B}"/>
                  </a:ext>
                </a:extLst>
              </p:cNvPr>
              <p:cNvSpPr/>
              <p:nvPr/>
            </p:nvSpPr>
            <p:spPr>
              <a:xfrm>
                <a:off x="8526708" y="5389936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4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CC459B6-A2DB-6945-8187-8D7BBF7A5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08" y="5389936"/>
                <a:ext cx="735027" cy="1242493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65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0E24B-98E9-4A46-A27B-D5139996F11F}"/>
              </a:ext>
            </a:extLst>
          </p:cNvPr>
          <p:cNvSpPr txBox="1"/>
          <p:nvPr/>
        </p:nvSpPr>
        <p:spPr>
          <a:xfrm>
            <a:off x="2999571" y="241821"/>
            <a:ext cx="6192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/>
              <a:t>Presentation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AA70C-7ABE-894E-BB5D-0EDDC76B9E45}"/>
              </a:ext>
            </a:extLst>
          </p:cNvPr>
          <p:cNvSpPr txBox="1"/>
          <p:nvPr/>
        </p:nvSpPr>
        <p:spPr>
          <a:xfrm>
            <a:off x="1976953" y="1298659"/>
            <a:ext cx="8238088" cy="1924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analysis was performed?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results were obtained from the analysis?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A3EC8-00B5-CE49-8BC7-68003AB34CD1}"/>
              </a:ext>
            </a:extLst>
          </p:cNvPr>
          <p:cNvSpPr txBox="1"/>
          <p:nvPr/>
        </p:nvSpPr>
        <p:spPr>
          <a:xfrm>
            <a:off x="872206" y="3738519"/>
            <a:ext cx="1056218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were the client’s questions?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(if at all) do these results answer the client’s questions?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532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EF2E3-1278-3141-BEFD-E2D0FEF6603F}"/>
              </a:ext>
            </a:extLst>
          </p:cNvPr>
          <p:cNvSpPr txBox="1"/>
          <p:nvPr/>
        </p:nvSpPr>
        <p:spPr>
          <a:xfrm>
            <a:off x="185869" y="179057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2D3CD3-C826-7140-9972-70880B55D568}"/>
                  </a:ext>
                </a:extLst>
              </p:cNvPr>
              <p:cNvSpPr txBox="1"/>
              <p:nvPr/>
            </p:nvSpPr>
            <p:spPr>
              <a:xfrm>
                <a:off x="368443" y="1400154"/>
                <a:ext cx="3629021" cy="6129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P-score outcomes are training sample dependent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Need stable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for usable results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Average P-score weight distributions approach stable values with larger training sample sizes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2D3CD3-C826-7140-9972-70880B55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43" y="1400154"/>
                <a:ext cx="3629021" cy="6129050"/>
              </a:xfrm>
              <a:prstGeom prst="rect">
                <a:avLst/>
              </a:prstGeom>
              <a:blipFill>
                <a:blip r:embed="rId2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 descr="A picture containing large, white, group&#10;&#10;Description automatically generated">
            <a:extLst>
              <a:ext uri="{FF2B5EF4-FFF2-40B4-BE49-F238E27FC236}">
                <a16:creationId xmlns:a16="http://schemas.microsoft.com/office/drawing/2014/main" id="{77EF753D-59F6-AF44-976D-A9B13E53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2" y="3408552"/>
            <a:ext cx="7933508" cy="3449448"/>
          </a:xfrm>
          <a:prstGeom prst="rect">
            <a:avLst/>
          </a:prstGeom>
        </p:spPr>
      </p:pic>
      <p:pic>
        <p:nvPicPr>
          <p:cNvPr id="61" name="Picture 60" descr="A picture containing large, white, display, group&#10;&#10;Description automatically generated">
            <a:extLst>
              <a:ext uri="{FF2B5EF4-FFF2-40B4-BE49-F238E27FC236}">
                <a16:creationId xmlns:a16="http://schemas.microsoft.com/office/drawing/2014/main" id="{83B2868B-DC89-3447-83A3-B02EBCE83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92" y="1"/>
            <a:ext cx="7933508" cy="3429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697824-AC40-A645-816C-37E0F99DF535}"/>
              </a:ext>
            </a:extLst>
          </p:cNvPr>
          <p:cNvSpPr txBox="1"/>
          <p:nvPr/>
        </p:nvSpPr>
        <p:spPr>
          <a:xfrm>
            <a:off x="368443" y="881938"/>
            <a:ext cx="329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Pscore</a:t>
            </a:r>
            <a:r>
              <a:rPr lang="en-US" sz="24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248813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370B6-4203-9B4A-9D20-5251AB6126EE}"/>
              </a:ext>
            </a:extLst>
          </p:cNvPr>
          <p:cNvSpPr txBox="1"/>
          <p:nvPr/>
        </p:nvSpPr>
        <p:spPr>
          <a:xfrm>
            <a:off x="425131" y="72828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8AA3C10-5EE1-334B-9286-D7EC83DAE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"/>
          <a:stretch/>
        </p:blipFill>
        <p:spPr>
          <a:xfrm>
            <a:off x="0" y="995246"/>
            <a:ext cx="11033760" cy="5862754"/>
          </a:xfrm>
          <a:prstGeom prst="rect">
            <a:avLst/>
          </a:prstGeom>
        </p:spPr>
      </p:pic>
      <p:pic>
        <p:nvPicPr>
          <p:cNvPr id="9" name="Picture 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CF5B404-C1DD-9C44-8C7B-688E656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56" y="1137121"/>
            <a:ext cx="7506015" cy="4183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594DF-5950-544F-BC22-F277FC376470}"/>
              </a:ext>
            </a:extLst>
          </p:cNvPr>
          <p:cNvSpPr txBox="1"/>
          <p:nvPr/>
        </p:nvSpPr>
        <p:spPr>
          <a:xfrm>
            <a:off x="5236399" y="236501"/>
            <a:ext cx="440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K-means &amp;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51655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37E9C-E6D6-9242-AC9C-008AF08F6C64}"/>
              </a:ext>
            </a:extLst>
          </p:cNvPr>
          <p:cNvSpPr txBox="1"/>
          <p:nvPr/>
        </p:nvSpPr>
        <p:spPr>
          <a:xfrm>
            <a:off x="4098915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E2520-1208-804F-8AAB-4470989744B3}"/>
              </a:ext>
            </a:extLst>
          </p:cNvPr>
          <p:cNvSpPr txBox="1"/>
          <p:nvPr/>
        </p:nvSpPr>
        <p:spPr>
          <a:xfrm>
            <a:off x="4207684" y="661483"/>
            <a:ext cx="3648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Self-Organizing Maps 9 X 12</a:t>
            </a:r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0C24E5F3-044D-F84F-8B59-010DCA741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8" t="5080" r="18300" b="16572"/>
          <a:stretch/>
        </p:blipFill>
        <p:spPr>
          <a:xfrm>
            <a:off x="91210" y="1481873"/>
            <a:ext cx="5291256" cy="4065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BC71E-DF3A-3C4C-A10B-FD6009747F9F}"/>
              </a:ext>
            </a:extLst>
          </p:cNvPr>
          <p:cNvSpPr txBox="1"/>
          <p:nvPr/>
        </p:nvSpPr>
        <p:spPr>
          <a:xfrm>
            <a:off x="731024" y="5574337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DBF2AC47-3C46-F541-85C4-766B06BB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36" y="1481873"/>
            <a:ext cx="5301544" cy="4065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E39EB7-2365-4547-8C34-BCEC6119D89A}"/>
              </a:ext>
            </a:extLst>
          </p:cNvPr>
          <p:cNvSpPr txBox="1"/>
          <p:nvPr/>
        </p:nvSpPr>
        <p:spPr>
          <a:xfrm>
            <a:off x="9566177" y="5574337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64CCB91-A2D5-AF48-B2A9-8067078F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03" y="5642873"/>
            <a:ext cx="2602994" cy="11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8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37E9C-E6D6-9242-AC9C-008AF08F6C64}"/>
              </a:ext>
            </a:extLst>
          </p:cNvPr>
          <p:cNvSpPr txBox="1"/>
          <p:nvPr/>
        </p:nvSpPr>
        <p:spPr>
          <a:xfrm>
            <a:off x="4098915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E2520-1208-804F-8AAB-4470989744B3}"/>
              </a:ext>
            </a:extLst>
          </p:cNvPr>
          <p:cNvSpPr txBox="1"/>
          <p:nvPr/>
        </p:nvSpPr>
        <p:spPr>
          <a:xfrm>
            <a:off x="4207684" y="661483"/>
            <a:ext cx="380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Self-Organizing Maps 15 X 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BC71E-DF3A-3C4C-A10B-FD6009747F9F}"/>
              </a:ext>
            </a:extLst>
          </p:cNvPr>
          <p:cNvSpPr txBox="1"/>
          <p:nvPr/>
        </p:nvSpPr>
        <p:spPr>
          <a:xfrm>
            <a:off x="731024" y="5574337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39EB7-2365-4547-8C34-BCEC6119D89A}"/>
              </a:ext>
            </a:extLst>
          </p:cNvPr>
          <p:cNvSpPr txBox="1"/>
          <p:nvPr/>
        </p:nvSpPr>
        <p:spPr>
          <a:xfrm>
            <a:off x="9566177" y="5574337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64CCB91-A2D5-AF48-B2A9-8067078F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03" y="5642873"/>
            <a:ext cx="2602994" cy="1107287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2C80131-795B-1B44-9A25-F2913D4B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3" y="1093211"/>
            <a:ext cx="5157947" cy="4442527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90B087CD-CB31-8749-A416-2F6C30285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64" y="1123148"/>
            <a:ext cx="5104201" cy="44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020E07E5-49AD-1F4E-998C-F2C0B0F3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43" y="1015663"/>
            <a:ext cx="1712327" cy="4154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737E9C-E6D6-9242-AC9C-008AF08F6C64}"/>
              </a:ext>
            </a:extLst>
          </p:cNvPr>
          <p:cNvSpPr txBox="1"/>
          <p:nvPr/>
        </p:nvSpPr>
        <p:spPr>
          <a:xfrm>
            <a:off x="4098915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E2520-1208-804F-8AAB-4470989744B3}"/>
              </a:ext>
            </a:extLst>
          </p:cNvPr>
          <p:cNvSpPr txBox="1"/>
          <p:nvPr/>
        </p:nvSpPr>
        <p:spPr>
          <a:xfrm>
            <a:off x="4207684" y="661483"/>
            <a:ext cx="3492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Self-Organizing Maps 3 X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BC71E-DF3A-3C4C-A10B-FD6009747F9F}"/>
              </a:ext>
            </a:extLst>
          </p:cNvPr>
          <p:cNvSpPr txBox="1"/>
          <p:nvPr/>
        </p:nvSpPr>
        <p:spPr>
          <a:xfrm>
            <a:off x="197617" y="5579963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39EB7-2365-4547-8C34-BCEC6119D89A}"/>
              </a:ext>
            </a:extLst>
          </p:cNvPr>
          <p:cNvSpPr txBox="1"/>
          <p:nvPr/>
        </p:nvSpPr>
        <p:spPr>
          <a:xfrm>
            <a:off x="9914134" y="5582429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64CCB91-A2D5-AF48-B2A9-8067078F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03" y="5642873"/>
            <a:ext cx="2602994" cy="1107287"/>
          </a:xfrm>
          <a:prstGeom prst="rect">
            <a:avLst/>
          </a:prstGeom>
        </p:spPr>
      </p:pic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9697655-51C2-C444-9717-0F4E601B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" y="150401"/>
            <a:ext cx="1862233" cy="524157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76C917-C880-4246-A05A-582A9970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150" y="115649"/>
            <a:ext cx="1862233" cy="5276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D06DB5-D7EC-8843-A655-538FBAD815CD}"/>
              </a:ext>
            </a:extLst>
          </p:cNvPr>
          <p:cNvSpPr txBox="1"/>
          <p:nvPr/>
        </p:nvSpPr>
        <p:spPr>
          <a:xfrm>
            <a:off x="5239836" y="527354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 Number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9948AD-96B5-5048-B2C2-E8E53ACC0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542" y="661483"/>
            <a:ext cx="1562975" cy="57534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09EA7D6-1C30-F545-AA2F-52BF89FFE034}"/>
              </a:ext>
            </a:extLst>
          </p:cNvPr>
          <p:cNvSpPr/>
          <p:nvPr/>
        </p:nvSpPr>
        <p:spPr>
          <a:xfrm>
            <a:off x="5308375" y="112314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7E535E-BA10-FF48-B017-BABAD13F3146}"/>
              </a:ext>
            </a:extLst>
          </p:cNvPr>
          <p:cNvSpPr/>
          <p:nvPr/>
        </p:nvSpPr>
        <p:spPr>
          <a:xfrm>
            <a:off x="5783117" y="113542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BC274-1000-BC41-8A53-DCA7642D6A03}"/>
              </a:ext>
            </a:extLst>
          </p:cNvPr>
          <p:cNvSpPr/>
          <p:nvPr/>
        </p:nvSpPr>
        <p:spPr>
          <a:xfrm>
            <a:off x="6234921" y="1134073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E8640A-A06C-6043-BB91-EC9728603C3F}"/>
              </a:ext>
            </a:extLst>
          </p:cNvPr>
          <p:cNvSpPr/>
          <p:nvPr/>
        </p:nvSpPr>
        <p:spPr>
          <a:xfrm>
            <a:off x="5308375" y="1585129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1A615B-A062-FB49-BCCC-15F400DF30A8}"/>
              </a:ext>
            </a:extLst>
          </p:cNvPr>
          <p:cNvSpPr/>
          <p:nvPr/>
        </p:nvSpPr>
        <p:spPr>
          <a:xfrm>
            <a:off x="5783117" y="1597402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A9FA0A-488B-1C47-9120-C8B5EC651B7A}"/>
              </a:ext>
            </a:extLst>
          </p:cNvPr>
          <p:cNvSpPr/>
          <p:nvPr/>
        </p:nvSpPr>
        <p:spPr>
          <a:xfrm>
            <a:off x="6234921" y="159605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2E6335-6CE9-A14B-9F30-49F6390A4F19}"/>
              </a:ext>
            </a:extLst>
          </p:cNvPr>
          <p:cNvSpPr/>
          <p:nvPr/>
        </p:nvSpPr>
        <p:spPr>
          <a:xfrm>
            <a:off x="5306668" y="2019032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DA74B8-2EBA-D640-B10D-1D7E5C15389E}"/>
              </a:ext>
            </a:extLst>
          </p:cNvPr>
          <p:cNvSpPr/>
          <p:nvPr/>
        </p:nvSpPr>
        <p:spPr>
          <a:xfrm>
            <a:off x="5781410" y="2031305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678F3B-7C51-D448-B799-8BE2AB5529E5}"/>
              </a:ext>
            </a:extLst>
          </p:cNvPr>
          <p:cNvSpPr/>
          <p:nvPr/>
        </p:nvSpPr>
        <p:spPr>
          <a:xfrm>
            <a:off x="6233214" y="2029957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8E525-4B50-A04F-9CF1-E0B94DD878AD}"/>
              </a:ext>
            </a:extLst>
          </p:cNvPr>
          <p:cNvSpPr/>
          <p:nvPr/>
        </p:nvSpPr>
        <p:spPr>
          <a:xfrm>
            <a:off x="5306668" y="243053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E2AE47-C55B-8345-B6F2-1B1A4BC09261}"/>
              </a:ext>
            </a:extLst>
          </p:cNvPr>
          <p:cNvSpPr/>
          <p:nvPr/>
        </p:nvSpPr>
        <p:spPr>
          <a:xfrm>
            <a:off x="5781410" y="244281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ADC635-CEA8-3448-8162-D39706FE6152}"/>
              </a:ext>
            </a:extLst>
          </p:cNvPr>
          <p:cNvSpPr/>
          <p:nvPr/>
        </p:nvSpPr>
        <p:spPr>
          <a:xfrm>
            <a:off x="6233214" y="2441463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57FC8F-F6D0-CE49-B7BB-FA605E2F0E81}"/>
              </a:ext>
            </a:extLst>
          </p:cNvPr>
          <p:cNvSpPr/>
          <p:nvPr/>
        </p:nvSpPr>
        <p:spPr>
          <a:xfrm>
            <a:off x="5308233" y="287917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79C129-11C1-0B45-BEF2-40E92803C4E8}"/>
              </a:ext>
            </a:extLst>
          </p:cNvPr>
          <p:cNvSpPr/>
          <p:nvPr/>
        </p:nvSpPr>
        <p:spPr>
          <a:xfrm>
            <a:off x="5782975" y="289144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DED495-4F6D-0244-B07F-1C5F8AFE539B}"/>
              </a:ext>
            </a:extLst>
          </p:cNvPr>
          <p:cNvSpPr/>
          <p:nvPr/>
        </p:nvSpPr>
        <p:spPr>
          <a:xfrm>
            <a:off x="6234779" y="2890096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ED2F47-4F52-EA42-B033-7E4912A1DFC7}"/>
              </a:ext>
            </a:extLst>
          </p:cNvPr>
          <p:cNvSpPr/>
          <p:nvPr/>
        </p:nvSpPr>
        <p:spPr>
          <a:xfrm>
            <a:off x="5314689" y="330740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9DFEF4-2E90-054A-8A9F-D1A0CDD3E2E7}"/>
              </a:ext>
            </a:extLst>
          </p:cNvPr>
          <p:cNvSpPr/>
          <p:nvPr/>
        </p:nvSpPr>
        <p:spPr>
          <a:xfrm>
            <a:off x="5789431" y="331968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E51975-50F5-2341-8B34-D429E9C4AFF8}"/>
              </a:ext>
            </a:extLst>
          </p:cNvPr>
          <p:cNvSpPr/>
          <p:nvPr/>
        </p:nvSpPr>
        <p:spPr>
          <a:xfrm>
            <a:off x="6241235" y="3318333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BE24E4-2248-774C-9AE1-CA8179ACC685}"/>
              </a:ext>
            </a:extLst>
          </p:cNvPr>
          <p:cNvSpPr/>
          <p:nvPr/>
        </p:nvSpPr>
        <p:spPr>
          <a:xfrm>
            <a:off x="5306383" y="373193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ECF764A-9439-4E49-91BD-830CE1C139D9}"/>
              </a:ext>
            </a:extLst>
          </p:cNvPr>
          <p:cNvSpPr/>
          <p:nvPr/>
        </p:nvSpPr>
        <p:spPr>
          <a:xfrm>
            <a:off x="5781125" y="3744207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76CE03-CF78-B041-9249-A31726343E5A}"/>
              </a:ext>
            </a:extLst>
          </p:cNvPr>
          <p:cNvSpPr/>
          <p:nvPr/>
        </p:nvSpPr>
        <p:spPr>
          <a:xfrm>
            <a:off x="6232929" y="3742859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A97B7A-B90C-5E43-9667-4D8CA1714AD4}"/>
              </a:ext>
            </a:extLst>
          </p:cNvPr>
          <p:cNvSpPr/>
          <p:nvPr/>
        </p:nvSpPr>
        <p:spPr>
          <a:xfrm>
            <a:off x="5314689" y="417470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560F35-399C-9946-96A7-C8A9766CFF4A}"/>
              </a:ext>
            </a:extLst>
          </p:cNvPr>
          <p:cNvSpPr/>
          <p:nvPr/>
        </p:nvSpPr>
        <p:spPr>
          <a:xfrm>
            <a:off x="5789431" y="418697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52D0ED3-A046-CD44-A21F-DD661B16475B}"/>
              </a:ext>
            </a:extLst>
          </p:cNvPr>
          <p:cNvSpPr/>
          <p:nvPr/>
        </p:nvSpPr>
        <p:spPr>
          <a:xfrm>
            <a:off x="6241235" y="4185626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A81EF64-831D-EF4A-8AB9-F31A434FF9D6}"/>
              </a:ext>
            </a:extLst>
          </p:cNvPr>
          <p:cNvSpPr/>
          <p:nvPr/>
        </p:nvSpPr>
        <p:spPr>
          <a:xfrm>
            <a:off x="5319588" y="4597595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25A855C-24B8-7A40-8864-98C130A1B5E2}"/>
              </a:ext>
            </a:extLst>
          </p:cNvPr>
          <p:cNvSpPr/>
          <p:nvPr/>
        </p:nvSpPr>
        <p:spPr>
          <a:xfrm>
            <a:off x="5794330" y="460986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F115C7-096B-6C4B-BAF4-7E1325065439}"/>
              </a:ext>
            </a:extLst>
          </p:cNvPr>
          <p:cNvSpPr/>
          <p:nvPr/>
        </p:nvSpPr>
        <p:spPr>
          <a:xfrm>
            <a:off x="6246134" y="4608520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7D2CC07B-5F8E-B14A-802B-BD76298B4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97" y="690836"/>
            <a:ext cx="1909128" cy="56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4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02A6A-5183-CF46-846C-BBBCFD967F7E}"/>
              </a:ext>
            </a:extLst>
          </p:cNvPr>
          <p:cNvSpPr txBox="1"/>
          <p:nvPr/>
        </p:nvSpPr>
        <p:spPr>
          <a:xfrm>
            <a:off x="5186295" y="2659559"/>
            <a:ext cx="1819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38393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15F10-6A2B-394E-B829-3063B60E4003}"/>
              </a:ext>
            </a:extLst>
          </p:cNvPr>
          <p:cNvSpPr txBox="1"/>
          <p:nvPr/>
        </p:nvSpPr>
        <p:spPr>
          <a:xfrm>
            <a:off x="2858785" y="0"/>
            <a:ext cx="6422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Inferentially Generated Validation Set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1398747-C8A0-024F-A657-6C8D1F22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14"/>
            <a:ext cx="12139651" cy="6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D546C-B7D0-F046-9CA8-8A31542E1D2D}"/>
              </a:ext>
            </a:extLst>
          </p:cNvPr>
          <p:cNvSpPr txBox="1"/>
          <p:nvPr/>
        </p:nvSpPr>
        <p:spPr>
          <a:xfrm>
            <a:off x="2578402" y="0"/>
            <a:ext cx="7035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Probabilistically Generated Validation Set</a:t>
            </a:r>
          </a:p>
        </p:txBody>
      </p:sp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C50556A0-CA07-AE4C-8D90-8EF2CA99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3" y="584775"/>
            <a:ext cx="11501433" cy="61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1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A2359-96DD-204E-8893-86ED2642C09E}"/>
              </a:ext>
            </a:extLst>
          </p:cNvPr>
          <p:cNvSpPr txBox="1"/>
          <p:nvPr/>
        </p:nvSpPr>
        <p:spPr>
          <a:xfrm>
            <a:off x="2176497" y="218485"/>
            <a:ext cx="783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Kmeans</a:t>
            </a:r>
            <a:r>
              <a:rPr lang="en-US" sz="3200" u="sng" dirty="0"/>
              <a:t> and Hierarchical Clustering Outcomes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86031C0-3BF4-C042-8A4E-E8D7F5A35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"/>
          <a:stretch/>
        </p:blipFill>
        <p:spPr>
          <a:xfrm>
            <a:off x="0" y="1149069"/>
            <a:ext cx="6096000" cy="5927416"/>
          </a:xfrm>
          <a:prstGeom prst="rect">
            <a:avLst/>
          </a:prstGeom>
        </p:spPr>
      </p:pic>
      <p:pic>
        <p:nvPicPr>
          <p:cNvPr id="11" name="Picture 10" descr="A picture containing white, water, sitting, street&#10;&#10;Description automatically generated">
            <a:extLst>
              <a:ext uri="{FF2B5EF4-FFF2-40B4-BE49-F238E27FC236}">
                <a16:creationId xmlns:a16="http://schemas.microsoft.com/office/drawing/2014/main" id="{AD1EF4AB-8A12-D643-BB37-1C04FFE4E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/>
          <a:stretch/>
        </p:blipFill>
        <p:spPr>
          <a:xfrm>
            <a:off x="6096000" y="1149069"/>
            <a:ext cx="6018244" cy="5927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3FAAC-643F-4349-8901-52E9AB3F8965}"/>
              </a:ext>
            </a:extLst>
          </p:cNvPr>
          <p:cNvSpPr txBox="1"/>
          <p:nvPr/>
        </p:nvSpPr>
        <p:spPr>
          <a:xfrm>
            <a:off x="2541582" y="6695015"/>
            <a:ext cx="13355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Train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490BA-42D0-684D-8304-C8967C09966C}"/>
              </a:ext>
            </a:extLst>
          </p:cNvPr>
          <p:cNvSpPr txBox="1"/>
          <p:nvPr/>
        </p:nvSpPr>
        <p:spPr>
          <a:xfrm>
            <a:off x="8553896" y="6695015"/>
            <a:ext cx="13355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Train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D8C94-A809-884F-882E-1A77321931C9}"/>
              </a:ext>
            </a:extLst>
          </p:cNvPr>
          <p:cNvSpPr txBox="1"/>
          <p:nvPr/>
        </p:nvSpPr>
        <p:spPr>
          <a:xfrm>
            <a:off x="4966974" y="3839099"/>
            <a:ext cx="213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Average CV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734C4-CFA2-5F4C-909E-887BE31EA90F}"/>
              </a:ext>
            </a:extLst>
          </p:cNvPr>
          <p:cNvSpPr txBox="1"/>
          <p:nvPr/>
        </p:nvSpPr>
        <p:spPr>
          <a:xfrm>
            <a:off x="6268118" y="6697610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2CEEA-623B-9541-9645-FE4C614980F5}"/>
              </a:ext>
            </a:extLst>
          </p:cNvPr>
          <p:cNvSpPr txBox="1"/>
          <p:nvPr/>
        </p:nvSpPr>
        <p:spPr>
          <a:xfrm>
            <a:off x="71835" y="6707153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EF843-59A8-6947-B691-E67AD65C812C}"/>
              </a:ext>
            </a:extLst>
          </p:cNvPr>
          <p:cNvSpPr txBox="1"/>
          <p:nvPr/>
        </p:nvSpPr>
        <p:spPr>
          <a:xfrm>
            <a:off x="1122706" y="6695015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40B4E2-2A09-A14A-AEFA-A4EF6708118A}"/>
              </a:ext>
            </a:extLst>
          </p:cNvPr>
          <p:cNvSpPr txBox="1"/>
          <p:nvPr/>
        </p:nvSpPr>
        <p:spPr>
          <a:xfrm>
            <a:off x="7218706" y="66733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A6534-A64B-0548-8333-7328FC98B11F}"/>
              </a:ext>
            </a:extLst>
          </p:cNvPr>
          <p:cNvSpPr txBox="1"/>
          <p:nvPr/>
        </p:nvSpPr>
        <p:spPr>
          <a:xfrm>
            <a:off x="11411276" y="6707153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9B9E2-3FA4-4046-B224-1A796A383BC4}"/>
              </a:ext>
            </a:extLst>
          </p:cNvPr>
          <p:cNvSpPr txBox="1"/>
          <p:nvPr/>
        </p:nvSpPr>
        <p:spPr>
          <a:xfrm>
            <a:off x="5453334" y="6713795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EC840-3545-F745-AC09-85DA841394D5}"/>
              </a:ext>
            </a:extLst>
          </p:cNvPr>
          <p:cNvSpPr txBox="1"/>
          <p:nvPr/>
        </p:nvSpPr>
        <p:spPr>
          <a:xfrm>
            <a:off x="4419924" y="6692421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2400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C0216-64AD-5C41-8984-F1066561000A}"/>
              </a:ext>
            </a:extLst>
          </p:cNvPr>
          <p:cNvSpPr txBox="1"/>
          <p:nvPr/>
        </p:nvSpPr>
        <p:spPr>
          <a:xfrm>
            <a:off x="10498384" y="6690552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2400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F5C6C-7028-A342-88EA-9A4929AB3A76}"/>
              </a:ext>
            </a:extLst>
          </p:cNvPr>
          <p:cNvSpPr txBox="1"/>
          <p:nvPr/>
        </p:nvSpPr>
        <p:spPr>
          <a:xfrm>
            <a:off x="-18120" y="1696835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F7F7C-F36A-1149-A122-6584108EBF22}"/>
              </a:ext>
            </a:extLst>
          </p:cNvPr>
          <p:cNvSpPr txBox="1"/>
          <p:nvPr/>
        </p:nvSpPr>
        <p:spPr>
          <a:xfrm>
            <a:off x="6118077" y="1940086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5564B1-C06F-E544-AB56-6C52DDC6C772}"/>
              </a:ext>
            </a:extLst>
          </p:cNvPr>
          <p:cNvSpPr txBox="1"/>
          <p:nvPr/>
        </p:nvSpPr>
        <p:spPr>
          <a:xfrm>
            <a:off x="15910" y="4814107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6022CD-1C39-8E43-8A61-9F8E62F073AD}"/>
              </a:ext>
            </a:extLst>
          </p:cNvPr>
          <p:cNvSpPr txBox="1"/>
          <p:nvPr/>
        </p:nvSpPr>
        <p:spPr>
          <a:xfrm>
            <a:off x="6106077" y="5713080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105FE7-7DCE-C242-80D6-899364FC7855}"/>
              </a:ext>
            </a:extLst>
          </p:cNvPr>
          <p:cNvSpPr txBox="1"/>
          <p:nvPr/>
        </p:nvSpPr>
        <p:spPr>
          <a:xfrm>
            <a:off x="1961872" y="3469767"/>
            <a:ext cx="191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BBE5F-8C2F-5741-98E3-FCF2AABCB7F0}"/>
              </a:ext>
            </a:extLst>
          </p:cNvPr>
          <p:cNvSpPr txBox="1"/>
          <p:nvPr/>
        </p:nvSpPr>
        <p:spPr>
          <a:xfrm>
            <a:off x="8372900" y="3469767"/>
            <a:ext cx="22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D167CC-A27E-1044-85FB-72BBD6D6AAA9}"/>
              </a:ext>
            </a:extLst>
          </p:cNvPr>
          <p:cNvSpPr txBox="1"/>
          <p:nvPr/>
        </p:nvSpPr>
        <p:spPr>
          <a:xfrm>
            <a:off x="1195252" y="572521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Probabilistic Classifications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006A73-2C10-2046-8299-56AE1784566D}"/>
              </a:ext>
            </a:extLst>
          </p:cNvPr>
          <p:cNvSpPr txBox="1"/>
          <p:nvPr/>
        </p:nvSpPr>
        <p:spPr>
          <a:xfrm>
            <a:off x="7779027" y="175542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Probabilistic Classifications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06A2D8-CCF7-0B4B-9092-0CA6358F2609}"/>
              </a:ext>
            </a:extLst>
          </p:cNvPr>
          <p:cNvSpPr txBox="1"/>
          <p:nvPr/>
        </p:nvSpPr>
        <p:spPr>
          <a:xfrm>
            <a:off x="8126089" y="5708931"/>
            <a:ext cx="202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Traditional Classifications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77DE22-4D31-5B4F-ACEF-32B10983D45E}"/>
              </a:ext>
            </a:extLst>
          </p:cNvPr>
          <p:cNvSpPr txBox="1"/>
          <p:nvPr/>
        </p:nvSpPr>
        <p:spPr>
          <a:xfrm>
            <a:off x="1427266" y="1755420"/>
            <a:ext cx="202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Traditional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2910850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B3175-5203-2941-B778-D0A3D04B84B3}"/>
              </a:ext>
            </a:extLst>
          </p:cNvPr>
          <p:cNvSpPr txBox="1"/>
          <p:nvPr/>
        </p:nvSpPr>
        <p:spPr>
          <a:xfrm>
            <a:off x="3440080" y="0"/>
            <a:ext cx="531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Self Organizing Map Outcomes</a:t>
            </a:r>
          </a:p>
        </p:txBody>
      </p:sp>
      <p:pic>
        <p:nvPicPr>
          <p:cNvPr id="4" name="Picture 3" descr="A picture containing white, microwave&#10;&#10;Description automatically generated">
            <a:extLst>
              <a:ext uri="{FF2B5EF4-FFF2-40B4-BE49-F238E27FC236}">
                <a16:creationId xmlns:a16="http://schemas.microsoft.com/office/drawing/2014/main" id="{6A6BADA3-0D53-744A-8E8A-202D61B2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84775"/>
            <a:ext cx="4853478" cy="4804522"/>
          </a:xfrm>
          <a:prstGeom prst="rect">
            <a:avLst/>
          </a:prstGeom>
        </p:spPr>
      </p:pic>
      <p:pic>
        <p:nvPicPr>
          <p:cNvPr id="6" name="Picture 5" descr="A picture containing white, sitting, water, microwave&#10;&#10;Description automatically generated">
            <a:extLst>
              <a:ext uri="{FF2B5EF4-FFF2-40B4-BE49-F238E27FC236}">
                <a16:creationId xmlns:a16="http://schemas.microsoft.com/office/drawing/2014/main" id="{203410B9-57C4-9344-A53B-48BD08FC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04" y="665695"/>
            <a:ext cx="4853478" cy="48045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36FF3-6F74-D64F-922C-705D5C9F6EB0}"/>
              </a:ext>
            </a:extLst>
          </p:cNvPr>
          <p:cNvCxnSpPr>
            <a:cxnSpLocks/>
          </p:cNvCxnSpPr>
          <p:nvPr/>
        </p:nvCxnSpPr>
        <p:spPr>
          <a:xfrm flipH="1">
            <a:off x="314243" y="825388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EB4A86-97BB-F640-ACF2-F5AB678028D3}"/>
              </a:ext>
            </a:extLst>
          </p:cNvPr>
          <p:cNvSpPr txBox="1"/>
          <p:nvPr/>
        </p:nvSpPr>
        <p:spPr>
          <a:xfrm>
            <a:off x="565095" y="66569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24969-8468-7347-AEF1-447F36E69C2F}"/>
              </a:ext>
            </a:extLst>
          </p:cNvPr>
          <p:cNvSpPr txBox="1"/>
          <p:nvPr/>
        </p:nvSpPr>
        <p:spPr>
          <a:xfrm>
            <a:off x="503047" y="42484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C22BF9-6277-524E-A3B3-A83285167017}"/>
              </a:ext>
            </a:extLst>
          </p:cNvPr>
          <p:cNvCxnSpPr>
            <a:cxnSpLocks/>
          </p:cNvCxnSpPr>
          <p:nvPr/>
        </p:nvCxnSpPr>
        <p:spPr>
          <a:xfrm flipH="1">
            <a:off x="314243" y="4433087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A83EFB-1836-0144-82DA-89316313C4D3}"/>
              </a:ext>
            </a:extLst>
          </p:cNvPr>
          <p:cNvSpPr txBox="1"/>
          <p:nvPr/>
        </p:nvSpPr>
        <p:spPr>
          <a:xfrm rot="16200000">
            <a:off x="-69585" y="2377211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ED919-A816-3A49-AA65-75AFCB56253B}"/>
              </a:ext>
            </a:extLst>
          </p:cNvPr>
          <p:cNvSpPr txBox="1"/>
          <p:nvPr/>
        </p:nvSpPr>
        <p:spPr>
          <a:xfrm rot="16200000">
            <a:off x="6264579" y="2429215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15CBF-FCA0-B948-9839-B83E2A9257B9}"/>
              </a:ext>
            </a:extLst>
          </p:cNvPr>
          <p:cNvSpPr txBox="1"/>
          <p:nvPr/>
        </p:nvSpPr>
        <p:spPr>
          <a:xfrm>
            <a:off x="1251755" y="275021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2EA282-742D-D34A-9A5C-FDD40DEDE96A}"/>
              </a:ext>
            </a:extLst>
          </p:cNvPr>
          <p:cNvSpPr txBox="1"/>
          <p:nvPr/>
        </p:nvSpPr>
        <p:spPr>
          <a:xfrm>
            <a:off x="4663106" y="5912375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Probabilistic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classification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1745C-E96A-2C48-8900-E3526AFFFDC8}"/>
              </a:ext>
            </a:extLst>
          </p:cNvPr>
          <p:cNvSpPr txBox="1"/>
          <p:nvPr/>
        </p:nvSpPr>
        <p:spPr>
          <a:xfrm>
            <a:off x="5073435" y="5506629"/>
            <a:ext cx="21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Identical in Each Plot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8A521-AB91-3247-9009-13ECE9BDBBCA}"/>
              </a:ext>
            </a:extLst>
          </p:cNvPr>
          <p:cNvSpPr txBox="1"/>
          <p:nvPr/>
        </p:nvSpPr>
        <p:spPr>
          <a:xfrm>
            <a:off x="9173074" y="296363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11BCF-5ACB-2841-AF2A-101C93A28457}"/>
              </a:ext>
            </a:extLst>
          </p:cNvPr>
          <p:cNvSpPr/>
          <p:nvPr/>
        </p:nvSpPr>
        <p:spPr>
          <a:xfrm>
            <a:off x="4663106" y="5389297"/>
            <a:ext cx="2951499" cy="1169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386386-EE01-0A43-AA2B-3D7C442EB6A8}"/>
              </a:ext>
            </a:extLst>
          </p:cNvPr>
          <p:cNvSpPr txBox="1"/>
          <p:nvPr/>
        </p:nvSpPr>
        <p:spPr>
          <a:xfrm>
            <a:off x="7629050" y="47203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BDAD6A-8CB6-554F-9A0D-14731A9A7C96}"/>
              </a:ext>
            </a:extLst>
          </p:cNvPr>
          <p:cNvCxnSpPr>
            <a:cxnSpLocks/>
          </p:cNvCxnSpPr>
          <p:nvPr/>
        </p:nvCxnSpPr>
        <p:spPr>
          <a:xfrm flipH="1">
            <a:off x="7363753" y="1572450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48600B-0F9F-7740-8977-1C9499D8E41D}"/>
              </a:ext>
            </a:extLst>
          </p:cNvPr>
          <p:cNvCxnSpPr>
            <a:cxnSpLocks/>
          </p:cNvCxnSpPr>
          <p:nvPr/>
        </p:nvCxnSpPr>
        <p:spPr>
          <a:xfrm flipH="1">
            <a:off x="7358359" y="4905019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A1C1C9-BCAB-704F-8CEA-E65E8BE1FD0B}"/>
              </a:ext>
            </a:extLst>
          </p:cNvPr>
          <p:cNvSpPr txBox="1"/>
          <p:nvPr/>
        </p:nvSpPr>
        <p:spPr>
          <a:xfrm>
            <a:off x="7609211" y="13877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D41FF-4FD5-5842-907B-97D9169D481B}"/>
              </a:ext>
            </a:extLst>
          </p:cNvPr>
          <p:cNvSpPr txBox="1"/>
          <p:nvPr/>
        </p:nvSpPr>
        <p:spPr>
          <a:xfrm>
            <a:off x="1285432" y="5204631"/>
            <a:ext cx="2331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244978-868B-4644-8A79-FA03D6C9ECB7}"/>
              </a:ext>
            </a:extLst>
          </p:cNvPr>
          <p:cNvSpPr txBox="1"/>
          <p:nvPr/>
        </p:nvSpPr>
        <p:spPr>
          <a:xfrm>
            <a:off x="8302689" y="5311953"/>
            <a:ext cx="2331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</p:spTree>
    <p:extLst>
      <p:ext uri="{BB962C8B-B14F-4D97-AF65-F5344CB8AC3E}">
        <p14:creationId xmlns:p14="http://schemas.microsoft.com/office/powerpoint/2010/main" val="70984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4FDF-7AFE-614C-8BC4-2AB6187D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463" y="2103437"/>
            <a:ext cx="6089073" cy="1325563"/>
          </a:xfrm>
        </p:spPr>
        <p:txBody>
          <a:bodyPr/>
          <a:lstStyle/>
          <a:p>
            <a:r>
              <a:rPr lang="en-US" u="sng" dirty="0"/>
              <a:t>Statement of Objectives</a:t>
            </a:r>
          </a:p>
        </p:txBody>
      </p:sp>
    </p:spTree>
    <p:extLst>
      <p:ext uri="{BB962C8B-B14F-4D97-AF65-F5344CB8AC3E}">
        <p14:creationId xmlns:p14="http://schemas.microsoft.com/office/powerpoint/2010/main" val="3810992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hite, sitting, water, microwave&#10;&#10;Description automatically generated">
            <a:extLst>
              <a:ext uri="{FF2B5EF4-FFF2-40B4-BE49-F238E27FC236}">
                <a16:creationId xmlns:a16="http://schemas.microsoft.com/office/drawing/2014/main" id="{0D1A3382-14FC-2E4C-AB5F-982B24D4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34" y="594990"/>
            <a:ext cx="5635178" cy="4991759"/>
          </a:xfrm>
          <a:prstGeom prst="rect">
            <a:avLst/>
          </a:prstGeom>
        </p:spPr>
      </p:pic>
      <p:pic>
        <p:nvPicPr>
          <p:cNvPr id="5" name="Picture 4" descr="A picture containing white, water&#10;&#10;Description automatically generated">
            <a:extLst>
              <a:ext uri="{FF2B5EF4-FFF2-40B4-BE49-F238E27FC236}">
                <a16:creationId xmlns:a16="http://schemas.microsoft.com/office/drawing/2014/main" id="{31C64F8F-A740-574E-9CD6-94A86FEE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" y="582203"/>
            <a:ext cx="5752808" cy="4991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B3175-5203-2941-B778-D0A3D04B84B3}"/>
              </a:ext>
            </a:extLst>
          </p:cNvPr>
          <p:cNvSpPr txBox="1"/>
          <p:nvPr/>
        </p:nvSpPr>
        <p:spPr>
          <a:xfrm>
            <a:off x="3440080" y="0"/>
            <a:ext cx="531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Self Organizing Map Outcomes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36FF3-6F74-D64F-922C-705D5C9F6EB0}"/>
              </a:ext>
            </a:extLst>
          </p:cNvPr>
          <p:cNvCxnSpPr>
            <a:cxnSpLocks/>
          </p:cNvCxnSpPr>
          <p:nvPr/>
        </p:nvCxnSpPr>
        <p:spPr>
          <a:xfrm flipH="1">
            <a:off x="347155" y="1569779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EB4A86-97BB-F640-ACF2-F5AB678028D3}"/>
              </a:ext>
            </a:extLst>
          </p:cNvPr>
          <p:cNvSpPr txBox="1"/>
          <p:nvPr/>
        </p:nvSpPr>
        <p:spPr>
          <a:xfrm>
            <a:off x="670292" y="138511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24969-8468-7347-AEF1-447F36E69C2F}"/>
              </a:ext>
            </a:extLst>
          </p:cNvPr>
          <p:cNvSpPr txBox="1"/>
          <p:nvPr/>
        </p:nvSpPr>
        <p:spPr>
          <a:xfrm>
            <a:off x="557292" y="479857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C22BF9-6277-524E-A3B3-A83285167017}"/>
              </a:ext>
            </a:extLst>
          </p:cNvPr>
          <p:cNvCxnSpPr>
            <a:cxnSpLocks/>
          </p:cNvCxnSpPr>
          <p:nvPr/>
        </p:nvCxnSpPr>
        <p:spPr>
          <a:xfrm flipH="1">
            <a:off x="314243" y="4983242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A83EFB-1836-0144-82DA-89316313C4D3}"/>
              </a:ext>
            </a:extLst>
          </p:cNvPr>
          <p:cNvSpPr txBox="1"/>
          <p:nvPr/>
        </p:nvSpPr>
        <p:spPr>
          <a:xfrm rot="16200000">
            <a:off x="-98451" y="2393088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ED919-A816-3A49-AA65-75AFCB56253B}"/>
              </a:ext>
            </a:extLst>
          </p:cNvPr>
          <p:cNvSpPr txBox="1"/>
          <p:nvPr/>
        </p:nvSpPr>
        <p:spPr>
          <a:xfrm rot="16200000">
            <a:off x="5772120" y="2429215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15CBF-FCA0-B948-9839-B83E2A9257B9}"/>
              </a:ext>
            </a:extLst>
          </p:cNvPr>
          <p:cNvSpPr txBox="1"/>
          <p:nvPr/>
        </p:nvSpPr>
        <p:spPr>
          <a:xfrm>
            <a:off x="2228098" y="825388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8A521-AB91-3247-9009-13ECE9BDBBCA}"/>
              </a:ext>
            </a:extLst>
          </p:cNvPr>
          <p:cNvSpPr txBox="1"/>
          <p:nvPr/>
        </p:nvSpPr>
        <p:spPr>
          <a:xfrm>
            <a:off x="2228098" y="3940641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386386-EE01-0A43-AA2B-3D7C442EB6A8}"/>
              </a:ext>
            </a:extLst>
          </p:cNvPr>
          <p:cNvSpPr txBox="1"/>
          <p:nvPr/>
        </p:nvSpPr>
        <p:spPr>
          <a:xfrm>
            <a:off x="6992376" y="48079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0.48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BDAD6A-8CB6-554F-9A0D-14731A9A7C96}"/>
              </a:ext>
            </a:extLst>
          </p:cNvPr>
          <p:cNvCxnSpPr>
            <a:cxnSpLocks/>
          </p:cNvCxnSpPr>
          <p:nvPr/>
        </p:nvCxnSpPr>
        <p:spPr>
          <a:xfrm flipH="1">
            <a:off x="6771905" y="825388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48600B-0F9F-7740-8977-1C9499D8E41D}"/>
              </a:ext>
            </a:extLst>
          </p:cNvPr>
          <p:cNvCxnSpPr>
            <a:cxnSpLocks/>
          </p:cNvCxnSpPr>
          <p:nvPr/>
        </p:nvCxnSpPr>
        <p:spPr>
          <a:xfrm flipH="1">
            <a:off x="6689637" y="4992580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A1C1C9-BCAB-704F-8CEA-E65E8BE1FD0B}"/>
              </a:ext>
            </a:extLst>
          </p:cNvPr>
          <p:cNvSpPr txBox="1"/>
          <p:nvPr/>
        </p:nvSpPr>
        <p:spPr>
          <a:xfrm>
            <a:off x="7015779" y="64072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D41FF-4FD5-5842-907B-97D9169D481B}"/>
              </a:ext>
            </a:extLst>
          </p:cNvPr>
          <p:cNvSpPr txBox="1"/>
          <p:nvPr/>
        </p:nvSpPr>
        <p:spPr>
          <a:xfrm>
            <a:off x="1541894" y="5382656"/>
            <a:ext cx="2617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244978-868B-4644-8A79-FA03D6C9ECB7}"/>
              </a:ext>
            </a:extLst>
          </p:cNvPr>
          <p:cNvSpPr txBox="1"/>
          <p:nvPr/>
        </p:nvSpPr>
        <p:spPr>
          <a:xfrm>
            <a:off x="7629050" y="5389297"/>
            <a:ext cx="2925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BF2B0-4E6C-F94B-9977-3BD4752EC035}"/>
              </a:ext>
            </a:extLst>
          </p:cNvPr>
          <p:cNvSpPr txBox="1"/>
          <p:nvPr/>
        </p:nvSpPr>
        <p:spPr>
          <a:xfrm>
            <a:off x="901334" y="189432"/>
            <a:ext cx="12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15X15 SOM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208B10-1AA4-DA48-882F-8C1C3A65B87B}"/>
              </a:ext>
            </a:extLst>
          </p:cNvPr>
          <p:cNvGrpSpPr/>
          <p:nvPr/>
        </p:nvGrpSpPr>
        <p:grpSpPr>
          <a:xfrm>
            <a:off x="1356848" y="5756222"/>
            <a:ext cx="2865785" cy="1052077"/>
            <a:chOff x="1356848" y="5756222"/>
            <a:chExt cx="2865785" cy="10520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AFE1D6-AC86-4A45-806E-AA7065F01D56}"/>
                </a:ext>
              </a:extLst>
            </p:cNvPr>
            <p:cNvGrpSpPr/>
            <p:nvPr/>
          </p:nvGrpSpPr>
          <p:grpSpPr>
            <a:xfrm>
              <a:off x="1356848" y="5756222"/>
              <a:ext cx="2865785" cy="1052077"/>
              <a:chOff x="1356848" y="5756222"/>
              <a:chExt cx="2865785" cy="10520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842B10-5009-E243-9104-F821B101B1A3}"/>
                  </a:ext>
                </a:extLst>
              </p:cNvPr>
              <p:cNvSpPr txBox="1"/>
              <p:nvPr/>
            </p:nvSpPr>
            <p:spPr>
              <a:xfrm>
                <a:off x="1356848" y="6161968"/>
                <a:ext cx="28657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classification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Traditional classification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B40CD6-1566-1E4E-BE5B-BF00135EF3CD}"/>
                  </a:ext>
                </a:extLst>
              </p:cNvPr>
              <p:cNvSpPr txBox="1"/>
              <p:nvPr/>
            </p:nvSpPr>
            <p:spPr>
              <a:xfrm>
                <a:off x="1767177" y="5756222"/>
                <a:ext cx="2033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Identical in this Plot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AF9543-4D9A-284D-9A41-12FA42D1240C}"/>
                </a:ext>
              </a:extLst>
            </p:cNvPr>
            <p:cNvSpPr/>
            <p:nvPr/>
          </p:nvSpPr>
          <p:spPr>
            <a:xfrm>
              <a:off x="1356848" y="5788402"/>
              <a:ext cx="2865785" cy="993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E76FF-EC73-EB46-9223-347CEFFE2753}"/>
              </a:ext>
            </a:extLst>
          </p:cNvPr>
          <p:cNvGrpSpPr/>
          <p:nvPr/>
        </p:nvGrpSpPr>
        <p:grpSpPr>
          <a:xfrm>
            <a:off x="6412190" y="5727148"/>
            <a:ext cx="2865785" cy="1052077"/>
            <a:chOff x="1356848" y="5756222"/>
            <a:chExt cx="2865785" cy="105207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FE0EF9-8D94-8047-A7D3-D0B65FE2432F}"/>
                </a:ext>
              </a:extLst>
            </p:cNvPr>
            <p:cNvGrpSpPr/>
            <p:nvPr/>
          </p:nvGrpSpPr>
          <p:grpSpPr>
            <a:xfrm>
              <a:off x="1356848" y="5756222"/>
              <a:ext cx="2865785" cy="1052077"/>
              <a:chOff x="1356848" y="5756222"/>
              <a:chExt cx="2865785" cy="10520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8D0147-9D4E-FF47-95C8-79C9E056F3BB}"/>
                  </a:ext>
                </a:extLst>
              </p:cNvPr>
              <p:cNvSpPr txBox="1"/>
              <p:nvPr/>
            </p:nvSpPr>
            <p:spPr>
              <a:xfrm>
                <a:off x="1356848" y="6161968"/>
                <a:ext cx="28657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classification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Traditional classification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C3C25D-9DF8-A147-B320-39F6450220AC}"/>
                  </a:ext>
                </a:extLst>
              </p:cNvPr>
              <p:cNvSpPr txBox="1"/>
              <p:nvPr/>
            </p:nvSpPr>
            <p:spPr>
              <a:xfrm>
                <a:off x="1767177" y="5756222"/>
                <a:ext cx="2033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Identical in this Plot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FFB62D-DDE9-814B-BD4D-AEFA40C4516C}"/>
                </a:ext>
              </a:extLst>
            </p:cNvPr>
            <p:cNvSpPr/>
            <p:nvPr/>
          </p:nvSpPr>
          <p:spPr>
            <a:xfrm>
              <a:off x="1356848" y="5788402"/>
              <a:ext cx="2865785" cy="993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A49B25-5A60-1741-BD0C-014B019781A7}"/>
              </a:ext>
            </a:extLst>
          </p:cNvPr>
          <p:cNvGrpSpPr/>
          <p:nvPr/>
        </p:nvGrpSpPr>
        <p:grpSpPr>
          <a:xfrm>
            <a:off x="9402259" y="5756228"/>
            <a:ext cx="2368791" cy="830690"/>
            <a:chOff x="9402259" y="5756228"/>
            <a:chExt cx="2368791" cy="83069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F181C5-5120-FF4B-AE44-CF62A4E7EF24}"/>
                </a:ext>
              </a:extLst>
            </p:cNvPr>
            <p:cNvSpPr txBox="1"/>
            <p:nvPr/>
          </p:nvSpPr>
          <p:spPr>
            <a:xfrm>
              <a:off x="9402259" y="5838802"/>
              <a:ext cx="2368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Euclidean Distance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Manhattan Distance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798C20-9E6E-3741-8DDF-F1F167D54B14}"/>
                </a:ext>
              </a:extLst>
            </p:cNvPr>
            <p:cNvSpPr/>
            <p:nvPr/>
          </p:nvSpPr>
          <p:spPr>
            <a:xfrm>
              <a:off x="9402259" y="5756228"/>
              <a:ext cx="2368791" cy="830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25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9C9D2-A39E-CA4A-AE52-41B796F4D4B5}"/>
              </a:ext>
            </a:extLst>
          </p:cNvPr>
          <p:cNvSpPr txBox="1"/>
          <p:nvPr/>
        </p:nvSpPr>
        <p:spPr>
          <a:xfrm>
            <a:off x="3808162" y="0"/>
            <a:ext cx="4575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Summary and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D354F-B3E3-1D4A-A480-93EA064F3AD0}"/>
              </a:ext>
            </a:extLst>
          </p:cNvPr>
          <p:cNvSpPr txBox="1"/>
          <p:nvPr/>
        </p:nvSpPr>
        <p:spPr>
          <a:xfrm>
            <a:off x="4584592" y="1107995"/>
            <a:ext cx="302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Conducted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1AA72-0A78-6E40-9CCD-F5DBD73C81B3}"/>
              </a:ext>
            </a:extLst>
          </p:cNvPr>
          <p:cNvSpPr txBox="1"/>
          <p:nvPr/>
        </p:nvSpPr>
        <p:spPr>
          <a:xfrm>
            <a:off x="283238" y="1596087"/>
            <a:ext cx="9228488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Comparison of classification accuracies: </a:t>
            </a:r>
            <a:r>
              <a:rPr lang="en-US" sz="2400" dirty="0" err="1"/>
              <a:t>Pscoring</a:t>
            </a:r>
            <a:r>
              <a:rPr lang="en-US" sz="2400" dirty="0"/>
              <a:t> vs Traditional Scoring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Measured against simulated validation/supervision 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Evaluated for trends related to training sample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CD53D-A884-AE47-BEC4-8020065D2D5A}"/>
              </a:ext>
            </a:extLst>
          </p:cNvPr>
          <p:cNvSpPr txBox="1"/>
          <p:nvPr/>
        </p:nvSpPr>
        <p:spPr>
          <a:xfrm>
            <a:off x="283238" y="4077985"/>
            <a:ext cx="1131264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Several derived supervision sets linked to modeling approaches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Estimates are not comparable across modeling technique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lacks sufficient information needed to obtain conclusive comparisons of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Benefits of Probabilistic Scoring implementations promising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1216-70DE-8A46-BDEA-357E64398E14}"/>
              </a:ext>
            </a:extLst>
          </p:cNvPr>
          <p:cNvSpPr txBox="1"/>
          <p:nvPr/>
        </p:nvSpPr>
        <p:spPr>
          <a:xfrm>
            <a:off x="4563433" y="3554765"/>
            <a:ext cx="306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Summaries</a:t>
            </a:r>
          </a:p>
        </p:txBody>
      </p:sp>
    </p:spTree>
    <p:extLst>
      <p:ext uri="{BB962C8B-B14F-4D97-AF65-F5344CB8AC3E}">
        <p14:creationId xmlns:p14="http://schemas.microsoft.com/office/powerpoint/2010/main" val="98048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391FF-B848-A248-9A80-460CE1DF38BD}"/>
              </a:ext>
            </a:extLst>
          </p:cNvPr>
          <p:cNvSpPr txBox="1"/>
          <p:nvPr/>
        </p:nvSpPr>
        <p:spPr>
          <a:xfrm>
            <a:off x="4943469" y="1124793"/>
            <a:ext cx="2305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 YOU!</a:t>
            </a:r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F15685CC-5E5E-3F41-A863-622F7C00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86" y="3491559"/>
            <a:ext cx="10136623" cy="2067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F8839-63F5-204E-B884-7F489CB978AD}"/>
              </a:ext>
            </a:extLst>
          </p:cNvPr>
          <p:cNvSpPr txBox="1"/>
          <p:nvPr/>
        </p:nvSpPr>
        <p:spPr>
          <a:xfrm>
            <a:off x="5227454" y="2997109"/>
            <a:ext cx="121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4101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723ADA-F034-B64D-B465-D5CD51FE809E}"/>
              </a:ext>
            </a:extLst>
          </p:cNvPr>
          <p:cNvSpPr txBox="1"/>
          <p:nvPr/>
        </p:nvSpPr>
        <p:spPr>
          <a:xfrm>
            <a:off x="1043014" y="85671"/>
            <a:ext cx="10105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What questions/goals were originally provided?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BEE1F-E188-1646-A36D-8D2553C9BA5A}"/>
              </a:ext>
            </a:extLst>
          </p:cNvPr>
          <p:cNvSpPr txBox="1"/>
          <p:nvPr/>
        </p:nvSpPr>
        <p:spPr>
          <a:xfrm>
            <a:off x="1530325" y="1548927"/>
            <a:ext cx="10382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mathematically prove that probabilistic scoring is more accurate than conventional scoring.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E996B-C875-7C4B-B74C-D4D0DABC3F3B}"/>
              </a:ext>
            </a:extLst>
          </p:cNvPr>
          <p:cNvSpPr txBox="1"/>
          <p:nvPr/>
        </p:nvSpPr>
        <p:spPr>
          <a:xfrm>
            <a:off x="1530325" y="3429000"/>
            <a:ext cx="103825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Second mathematically prove that probabilistic scoring derived from a conventional scored validation dataset is essentially as accurate as using the original validation dataset and therefore still more accurate than conventional scoring.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7A0CC-4E55-FD44-89CC-6236D738EE4C}"/>
              </a:ext>
            </a:extLst>
          </p:cNvPr>
          <p:cNvSpPr txBox="1"/>
          <p:nvPr/>
        </p:nvSpPr>
        <p:spPr>
          <a:xfrm>
            <a:off x="429621" y="1764370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Q1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E793-0765-4344-8FA6-B30D89B9EBC2}"/>
              </a:ext>
            </a:extLst>
          </p:cNvPr>
          <p:cNvSpPr txBox="1"/>
          <p:nvPr/>
        </p:nvSpPr>
        <p:spPr>
          <a:xfrm>
            <a:off x="429620" y="4124134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2202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723ADA-F034-B64D-B465-D5CD51FE809E}"/>
              </a:ext>
            </a:extLst>
          </p:cNvPr>
          <p:cNvSpPr txBox="1"/>
          <p:nvPr/>
        </p:nvSpPr>
        <p:spPr>
          <a:xfrm>
            <a:off x="1227119" y="101294"/>
            <a:ext cx="10014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What questions/goals were </a:t>
            </a:r>
            <a:r>
              <a:rPr lang="en-US" sz="4000" i="1" u="sng" dirty="0"/>
              <a:t>actually</a:t>
            </a:r>
            <a:r>
              <a:rPr lang="en-US" sz="4000" u="sng" dirty="0"/>
              <a:t> answered?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BEE1F-E188-1646-A36D-8D2553C9BA5A}"/>
              </a:ext>
            </a:extLst>
          </p:cNvPr>
          <p:cNvSpPr txBox="1"/>
          <p:nvPr/>
        </p:nvSpPr>
        <p:spPr>
          <a:xfrm>
            <a:off x="1176564" y="3821593"/>
            <a:ext cx="98388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Mathematical proof not provided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Comparison of accuracy using sample-specific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Possibly missed due to Type III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Possibly addressed serendipitously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58BAC-B7FC-674C-821A-0B7853EE4D14}"/>
              </a:ext>
            </a:extLst>
          </p:cNvPr>
          <p:cNvSpPr txBox="1"/>
          <p:nvPr/>
        </p:nvSpPr>
        <p:spPr>
          <a:xfrm>
            <a:off x="139579" y="1038114"/>
            <a:ext cx="11912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Compare probabilistic scoring accuracy to conventional scoring accuracy, measured against simulated response values generated using information in Patient Health Questionnaire Nine (PHQ9) data.  Determine how accuracy comparisons vary as a function of training sample size.  </a:t>
            </a:r>
          </a:p>
        </p:txBody>
      </p:sp>
    </p:spTree>
    <p:extLst>
      <p:ext uri="{BB962C8B-B14F-4D97-AF65-F5344CB8AC3E}">
        <p14:creationId xmlns:p14="http://schemas.microsoft.com/office/powerpoint/2010/main" val="278766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B05F90-DE0E-6046-AE51-851063ECD153}"/>
              </a:ext>
            </a:extLst>
          </p:cNvPr>
          <p:cNvSpPr txBox="1"/>
          <p:nvPr/>
        </p:nvSpPr>
        <p:spPr>
          <a:xfrm>
            <a:off x="4626123" y="2659559"/>
            <a:ext cx="293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86980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7CA80-424D-FB43-9089-030C3FDE7030}"/>
              </a:ext>
            </a:extLst>
          </p:cNvPr>
          <p:cNvSpPr txBox="1"/>
          <p:nvPr/>
        </p:nvSpPr>
        <p:spPr>
          <a:xfrm>
            <a:off x="2053547" y="128860"/>
            <a:ext cx="8084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/>
              <a:t>Patient Health Questionnaire-Nine (PHQ9)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23E2-CF5E-2A46-8D16-7A7B549DACFF}"/>
              </a:ext>
            </a:extLst>
          </p:cNvPr>
          <p:cNvSpPr txBox="1"/>
          <p:nvPr/>
        </p:nvSpPr>
        <p:spPr>
          <a:xfrm>
            <a:off x="1060734" y="1039565"/>
            <a:ext cx="2176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BF7C3-E936-CD40-8180-8ECB49F1B54D}"/>
              </a:ext>
            </a:extLst>
          </p:cNvPr>
          <p:cNvSpPr txBox="1"/>
          <p:nvPr/>
        </p:nvSpPr>
        <p:spPr>
          <a:xfrm>
            <a:off x="5841892" y="921982"/>
            <a:ext cx="429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What’s wrong with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E913A-26E0-7B4D-B184-CE402DFED487}"/>
              </a:ext>
            </a:extLst>
          </p:cNvPr>
          <p:cNvSpPr txBox="1"/>
          <p:nvPr/>
        </p:nvSpPr>
        <p:spPr>
          <a:xfrm>
            <a:off x="285370" y="1568313"/>
            <a:ext cx="4132805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Questionnaire “module”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Screening and monitoring mental disorders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Specific to 9 DSMV-IV depression criteria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Nine Questions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Responses: 0 - “not at all” to 3 - “nearly every day” </a:t>
            </a:r>
            <a:r>
              <a:rPr lang="en-US" sz="2400" baseline="30000" dirty="0"/>
              <a:t>[1]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4DEBE-90E9-7E4F-BF9D-FB7D7067EC0F}"/>
              </a:ext>
            </a:extLst>
          </p:cNvPr>
          <p:cNvSpPr txBox="1"/>
          <p:nvPr/>
        </p:nvSpPr>
        <p:spPr>
          <a:xfrm>
            <a:off x="4418175" y="1490306"/>
            <a:ext cx="7685518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Traditional method of classification: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Sum of Responses (0-27) --&gt; Three Depression Classes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[0, 7) Not Clinically Depressed, [7, 10) Sub-threshold Depression, [10, 27] Major Depression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88% sensitive/specific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12% of responses-False Negative/Positives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Cost to healthcare 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Wasted time, effort, concern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Clinical fatigue, and useless results </a:t>
            </a:r>
            <a:r>
              <a:rPr lang="en-US" sz="2400" baseline="30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79361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2A8446-CAF2-2D42-88B2-DBDBE1363512}"/>
              </a:ext>
            </a:extLst>
          </p:cNvPr>
          <p:cNvSpPr txBox="1"/>
          <p:nvPr/>
        </p:nvSpPr>
        <p:spPr>
          <a:xfrm>
            <a:off x="1199442" y="40524"/>
            <a:ext cx="979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Probabilistic Scoring – How does it work?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7E48-C40F-1D43-95E9-9DFEAEA10710}"/>
              </a:ext>
            </a:extLst>
          </p:cNvPr>
          <p:cNvSpPr txBox="1"/>
          <p:nvPr/>
        </p:nvSpPr>
        <p:spPr>
          <a:xfrm>
            <a:off x="403547" y="904537"/>
            <a:ext cx="3879791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PHQ9 Training Data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2BD546-9BDD-904F-AAD0-B0EF13C615C8}"/>
              </a:ext>
            </a:extLst>
          </p:cNvPr>
          <p:cNvCxnSpPr>
            <a:cxnSpLocks/>
          </p:cNvCxnSpPr>
          <p:nvPr/>
        </p:nvCxnSpPr>
        <p:spPr>
          <a:xfrm>
            <a:off x="2345817" y="1622735"/>
            <a:ext cx="0" cy="494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694FE8-9AE9-054C-BE48-4116E28437B2}"/>
              </a:ext>
            </a:extLst>
          </p:cNvPr>
          <p:cNvSpPr txBox="1"/>
          <p:nvPr/>
        </p:nvSpPr>
        <p:spPr>
          <a:xfrm>
            <a:off x="311441" y="2247544"/>
            <a:ext cx="4064004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Probabilistic Scoring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0A5D2B9-A82B-4345-9D70-A3EB16FAC6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181115"/>
                  </p:ext>
                </p:extLst>
              </p:nvPr>
            </p:nvGraphicFramePr>
            <p:xfrm>
              <a:off x="4989255" y="770923"/>
              <a:ext cx="5852511" cy="10889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50279">
                      <a:extLst>
                        <a:ext uri="{9D8B030D-6E8A-4147-A177-3AD203B41FA5}">
                          <a16:colId xmlns:a16="http://schemas.microsoft.com/office/drawing/2014/main" val="564594071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008600029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935315976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37275744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797486802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611815135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82164353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405059246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759292938"/>
                        </a:ext>
                      </a:extLst>
                    </a:gridCol>
                  </a:tblGrid>
                  <a:tr h="2879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Q4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Q5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Q6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Q7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Q8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Q9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4882858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118329624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656335253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3375865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0A5D2B9-A82B-4345-9D70-A3EB16FAC6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181115"/>
                  </p:ext>
                </p:extLst>
              </p:nvPr>
            </p:nvGraphicFramePr>
            <p:xfrm>
              <a:off x="4989255" y="770923"/>
              <a:ext cx="5852511" cy="10889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50279">
                      <a:extLst>
                        <a:ext uri="{9D8B030D-6E8A-4147-A177-3AD203B41FA5}">
                          <a16:colId xmlns:a16="http://schemas.microsoft.com/office/drawing/2014/main" val="564594071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008600029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935315976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37275744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797486802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611815135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82164353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405059246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759292938"/>
                        </a:ext>
                      </a:extLst>
                    </a:gridCol>
                  </a:tblGrid>
                  <a:tr h="2879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Q4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Q5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Q6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Q7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Q8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Q9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4882858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118329624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656335253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t="-319048" r="-8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98077" t="-319048" r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201961" t="-319048" r="-6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301961" t="-319048" r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394231" t="-319048" r="-3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503922" t="-319048" r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603922" t="-319048" r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690385" t="-319048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805882" t="-319048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58656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37AC0-E6A4-204D-8B25-29507F84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54" y="1922507"/>
            <a:ext cx="5936803" cy="13694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F5D793-6908-B248-BC41-1236A80BA17B}"/>
              </a:ext>
            </a:extLst>
          </p:cNvPr>
          <p:cNvCxnSpPr>
            <a:cxnSpLocks/>
          </p:cNvCxnSpPr>
          <p:nvPr/>
        </p:nvCxnSpPr>
        <p:spPr>
          <a:xfrm>
            <a:off x="2343442" y="3385538"/>
            <a:ext cx="0" cy="494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724E32-5E6C-7441-B51C-20C7D10D96AC}"/>
              </a:ext>
            </a:extLst>
          </p:cNvPr>
          <p:cNvSpPr txBox="1"/>
          <p:nvPr/>
        </p:nvSpPr>
        <p:spPr>
          <a:xfrm>
            <a:off x="311441" y="3953080"/>
            <a:ext cx="4064004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Pscore</a:t>
            </a:r>
            <a:r>
              <a:rPr lang="en-US" sz="3200" dirty="0"/>
              <a:t> Algorithm to Classify New Observations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57619A-4F85-724B-B70B-689FA47A550C}"/>
              </a:ext>
            </a:extLst>
          </p:cNvPr>
          <p:cNvSpPr txBox="1"/>
          <p:nvPr/>
        </p:nvSpPr>
        <p:spPr>
          <a:xfrm rot="16200000">
            <a:off x="4033410" y="4703804"/>
            <a:ext cx="2047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 Observation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0728B7-8C6A-F746-BACC-15198A35E2CD}"/>
              </a:ext>
            </a:extLst>
          </p:cNvPr>
          <p:cNvSpPr txBox="1"/>
          <p:nvPr/>
        </p:nvSpPr>
        <p:spPr>
          <a:xfrm>
            <a:off x="5062062" y="3508114"/>
            <a:ext cx="127861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(Q#, RESP)</a:t>
            </a:r>
          </a:p>
          <a:p>
            <a:pPr algn="ctr"/>
            <a:r>
              <a:rPr lang="en-US" sz="2000" dirty="0"/>
              <a:t>(Q1, 2)</a:t>
            </a:r>
          </a:p>
          <a:p>
            <a:pPr algn="ctr"/>
            <a:r>
              <a:rPr lang="en-US" sz="2000" dirty="0"/>
              <a:t> (Q2, 2) </a:t>
            </a:r>
          </a:p>
          <a:p>
            <a:pPr algn="ctr"/>
            <a:r>
              <a:rPr lang="en-US" sz="2000" dirty="0"/>
              <a:t>(Q3, 3)</a:t>
            </a:r>
          </a:p>
          <a:p>
            <a:pPr algn="ctr"/>
            <a:r>
              <a:rPr lang="en-US" sz="2000" dirty="0"/>
              <a:t>(Q4, 3)</a:t>
            </a:r>
          </a:p>
          <a:p>
            <a:pPr algn="ctr"/>
            <a:r>
              <a:rPr lang="en-US" sz="2000" dirty="0"/>
              <a:t>(Q5, 3)</a:t>
            </a:r>
          </a:p>
          <a:p>
            <a:pPr algn="ctr"/>
            <a:r>
              <a:rPr lang="en-US" sz="2000" dirty="0"/>
              <a:t>(Q6, 2)</a:t>
            </a:r>
          </a:p>
          <a:p>
            <a:pPr algn="ctr"/>
            <a:r>
              <a:rPr lang="en-US" sz="2000" dirty="0"/>
              <a:t>(Q7, 3)</a:t>
            </a:r>
          </a:p>
          <a:p>
            <a:pPr algn="ctr"/>
            <a:r>
              <a:rPr lang="en-US" sz="2000" dirty="0"/>
              <a:t>(Q8, 0)</a:t>
            </a:r>
          </a:p>
          <a:p>
            <a:pPr algn="ctr"/>
            <a:r>
              <a:rPr lang="en-US" sz="2000" dirty="0"/>
              <a:t>(Q9, 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043A5-215D-D04E-9B30-1BD184239176}"/>
              </a:ext>
            </a:extLst>
          </p:cNvPr>
          <p:cNvSpPr txBox="1"/>
          <p:nvPr/>
        </p:nvSpPr>
        <p:spPr>
          <a:xfrm>
            <a:off x="8330659" y="3500351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(C1,C2,C3)=(1/3, 1/3, 1/3)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60EA1-E60A-6B4A-8B25-3D71C947C143}"/>
              </a:ext>
            </a:extLst>
          </p:cNvPr>
          <p:cNvSpPr txBox="1"/>
          <p:nvPr/>
        </p:nvSpPr>
        <p:spPr>
          <a:xfrm>
            <a:off x="7026982" y="3500073"/>
            <a:ext cx="1331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Probs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9D0C0-17C7-1C40-9F05-6DB69B004365}"/>
              </a:ext>
            </a:extLst>
          </p:cNvPr>
          <p:cNvSpPr txBox="1"/>
          <p:nvPr/>
        </p:nvSpPr>
        <p:spPr>
          <a:xfrm>
            <a:off x="6448130" y="3937412"/>
            <a:ext cx="5513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sz="2000" dirty="0"/>
              <a:t>0.26</a:t>
            </a:r>
            <a:r>
              <a:rPr lang="en-US" dirty="0"/>
              <a:t>, </a:t>
            </a:r>
            <a:r>
              <a:rPr lang="en-US" sz="2000" dirty="0"/>
              <a:t>1.24, 2.18)◦(1/3, 1/3, 1/3) = (0.09, 0.41, 0.73)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1E0FB-1428-2649-8268-45861FE10AB3}"/>
              </a:ext>
            </a:extLst>
          </p:cNvPr>
          <p:cNvSpPr txBox="1"/>
          <p:nvPr/>
        </p:nvSpPr>
        <p:spPr>
          <a:xfrm>
            <a:off x="9767911" y="4337522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⍺ (</a:t>
            </a:r>
            <a:r>
              <a:rPr lang="en-US" dirty="0"/>
              <a:t>0.07</a:t>
            </a:r>
            <a:r>
              <a:rPr lang="en-US" sz="2000" dirty="0"/>
              <a:t>, 0.33, 0.60)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D1C3AA-D24A-874B-9E8F-A68A227B6A22}"/>
              </a:ext>
            </a:extLst>
          </p:cNvPr>
          <p:cNvSpPr txBox="1"/>
          <p:nvPr/>
        </p:nvSpPr>
        <p:spPr>
          <a:xfrm>
            <a:off x="6448130" y="4792412"/>
            <a:ext cx="574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(0.07, 0.33, 0.60)◦(0.17, 0.72, 2.57)=(0.01, 0.24, 1.54)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81D5B-FB6D-A848-AA9F-7CD0E411100C}"/>
              </a:ext>
            </a:extLst>
          </p:cNvPr>
          <p:cNvSpPr txBox="1"/>
          <p:nvPr/>
        </p:nvSpPr>
        <p:spPr>
          <a:xfrm>
            <a:off x="9797067" y="5247486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⍺ (0.01, 0.13, 0.86)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17D65E-E9D2-1841-8618-3B6E5446B56D}"/>
              </a:ext>
            </a:extLst>
          </p:cNvPr>
          <p:cNvSpPr txBox="1"/>
          <p:nvPr/>
        </p:nvSpPr>
        <p:spPr>
          <a:xfrm>
            <a:off x="7904860" y="6125296"/>
            <a:ext cx="41532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 is C3 with 75% confidence after two iterations of the algorithm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92FC93-3ED5-5447-B976-9629370123F6}"/>
              </a:ext>
            </a:extLst>
          </p:cNvPr>
          <p:cNvCxnSpPr>
            <a:cxnSpLocks/>
          </p:cNvCxnSpPr>
          <p:nvPr/>
        </p:nvCxnSpPr>
        <p:spPr>
          <a:xfrm flipV="1">
            <a:off x="11431627" y="5592646"/>
            <a:ext cx="0" cy="532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62CF614-AE0E-7247-8556-35E0CAF21BD4}"/>
              </a:ext>
            </a:extLst>
          </p:cNvPr>
          <p:cNvSpPr txBox="1"/>
          <p:nvPr/>
        </p:nvSpPr>
        <p:spPr>
          <a:xfrm>
            <a:off x="6545678" y="5485556"/>
            <a:ext cx="19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Hadamard Product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03D0FDF-2A4D-1545-B6BB-E59E3B29615B}"/>
              </a:ext>
            </a:extLst>
          </p:cNvPr>
          <p:cNvCxnSpPr>
            <a:stCxn id="36" idx="3"/>
          </p:cNvCxnSpPr>
          <p:nvPr/>
        </p:nvCxnSpPr>
        <p:spPr>
          <a:xfrm flipH="1" flipV="1">
            <a:off x="8358885" y="5192522"/>
            <a:ext cx="140726" cy="477700"/>
          </a:xfrm>
          <a:prstGeom prst="curvedConnector4">
            <a:avLst>
              <a:gd name="adj1" fmla="val -162443"/>
              <a:gd name="adj2" fmla="val 6932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6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FEE25-B841-5F43-B134-69917E5B7E2A}"/>
              </a:ext>
            </a:extLst>
          </p:cNvPr>
          <p:cNvSpPr txBox="1"/>
          <p:nvPr/>
        </p:nvSpPr>
        <p:spPr>
          <a:xfrm>
            <a:off x="5520265" y="178025"/>
            <a:ext cx="115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B495-B4C2-DA46-B3A3-5B061968D778}"/>
              </a:ext>
            </a:extLst>
          </p:cNvPr>
          <p:cNvSpPr txBox="1"/>
          <p:nvPr/>
        </p:nvSpPr>
        <p:spPr>
          <a:xfrm>
            <a:off x="838172" y="968896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What’s</a:t>
            </a:r>
            <a:r>
              <a:rPr lang="en-US" sz="3200" u="sng" dirty="0"/>
              <a:t> in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F651-E98A-DB49-B6FA-DF60DF98E560}"/>
              </a:ext>
            </a:extLst>
          </p:cNvPr>
          <p:cNvSpPr txBox="1"/>
          <p:nvPr/>
        </p:nvSpPr>
        <p:spPr>
          <a:xfrm>
            <a:off x="263638" y="1472470"/>
            <a:ext cx="4381899" cy="44670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2495 observations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286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Additional Testing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Quick Diagnostic Panel (QDP)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Demographic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Age and Gender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Record-keeping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4FE57-5DF2-D444-A048-A88883A213A6}"/>
              </a:ext>
            </a:extLst>
          </p:cNvPr>
          <p:cNvSpPr txBox="1"/>
          <p:nvPr/>
        </p:nvSpPr>
        <p:spPr>
          <a:xfrm>
            <a:off x="4883108" y="968896"/>
            <a:ext cx="223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What is used?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607C2-289F-0142-A231-E1DE06CBB27D}"/>
              </a:ext>
            </a:extLst>
          </p:cNvPr>
          <p:cNvSpPr txBox="1"/>
          <p:nvPr/>
        </p:nvSpPr>
        <p:spPr>
          <a:xfrm>
            <a:off x="4548433" y="1389485"/>
            <a:ext cx="2900922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2495 observations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9 variables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 PHQ9 responses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EBAE7-BFC5-B74C-8728-0203A0994D04}"/>
              </a:ext>
            </a:extLst>
          </p:cNvPr>
          <p:cNvSpPr txBox="1"/>
          <p:nvPr/>
        </p:nvSpPr>
        <p:spPr>
          <a:xfrm>
            <a:off x="8634203" y="1025540"/>
            <a:ext cx="262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Where’s It from?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88AAB-B8ED-AC44-965E-63F7F5906F33}"/>
              </a:ext>
            </a:extLst>
          </p:cNvPr>
          <p:cNvSpPr txBox="1"/>
          <p:nvPr/>
        </p:nvSpPr>
        <p:spPr>
          <a:xfrm>
            <a:off x="8116311" y="1527243"/>
            <a:ext cx="397268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Federally Qualified Health Research Center based in Montana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PHQ9s and QDPs collected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Six-month collection period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Tablet-administered (</a:t>
            </a:r>
            <a:r>
              <a:rPr lang="en-US" sz="2400" dirty="0" err="1"/>
              <a:t>Ipad</a:t>
            </a:r>
            <a:r>
              <a:rPr lang="en-US" sz="2400" dirty="0"/>
              <a:t> tablet)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F004-273F-E544-9F1D-FEEBF14F6664}"/>
              </a:ext>
            </a:extLst>
          </p:cNvPr>
          <p:cNvSpPr txBox="1"/>
          <p:nvPr/>
        </p:nvSpPr>
        <p:spPr>
          <a:xfrm>
            <a:off x="4815040" y="3971322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What’s Missing?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26A07-92E6-D24A-8D1C-78B5CB7C5B8D}"/>
              </a:ext>
            </a:extLst>
          </p:cNvPr>
          <p:cNvSpPr txBox="1"/>
          <p:nvPr/>
        </p:nvSpPr>
        <p:spPr>
          <a:xfrm>
            <a:off x="4737167" y="4577527"/>
            <a:ext cx="252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VALIDATION MEASURES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9F192-8D97-E54F-BFC8-A244EF0DDAD2}"/>
              </a:ext>
            </a:extLst>
          </p:cNvPr>
          <p:cNvSpPr/>
          <p:nvPr/>
        </p:nvSpPr>
        <p:spPr>
          <a:xfrm>
            <a:off x="48553" y="968897"/>
            <a:ext cx="4410157" cy="5059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EC3B-EAC0-FA4E-AE21-0DDA1598AFA1}"/>
              </a:ext>
            </a:extLst>
          </p:cNvPr>
          <p:cNvSpPr/>
          <p:nvPr/>
        </p:nvSpPr>
        <p:spPr>
          <a:xfrm>
            <a:off x="7704251" y="968896"/>
            <a:ext cx="4402067" cy="50494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DF41A-A1CD-2C41-84CE-57174CBEAB0B}"/>
              </a:ext>
            </a:extLst>
          </p:cNvPr>
          <p:cNvSpPr/>
          <p:nvPr/>
        </p:nvSpPr>
        <p:spPr>
          <a:xfrm>
            <a:off x="4548433" y="1041976"/>
            <a:ext cx="3066097" cy="20445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14CC9-C33C-284A-B730-5470A7A448C7}"/>
              </a:ext>
            </a:extLst>
          </p:cNvPr>
          <p:cNvSpPr/>
          <p:nvPr/>
        </p:nvSpPr>
        <p:spPr>
          <a:xfrm>
            <a:off x="4548432" y="3555238"/>
            <a:ext cx="3066097" cy="20445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7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1379</Words>
  <Application>Microsoft Macintosh PowerPoint</Application>
  <PresentationFormat>Widescreen</PresentationFormat>
  <Paragraphs>329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Comparing Accuracy</vt:lpstr>
      <vt:lpstr>PowerPoint Presentation</vt:lpstr>
      <vt:lpstr>Statement of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Accuracy</dc:title>
  <dc:creator>Lee Panter</dc:creator>
  <cp:lastModifiedBy>Lee Panter</cp:lastModifiedBy>
  <cp:revision>98</cp:revision>
  <dcterms:created xsi:type="dcterms:W3CDTF">2020-05-03T04:12:05Z</dcterms:created>
  <dcterms:modified xsi:type="dcterms:W3CDTF">2020-05-05T21:42:05Z</dcterms:modified>
</cp:coreProperties>
</file>